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41"/>
  </p:notesMasterIdLst>
  <p:sldIdLst>
    <p:sldId id="256" r:id="rId4"/>
    <p:sldId id="269" r:id="rId5"/>
    <p:sldId id="302" r:id="rId6"/>
    <p:sldId id="261" r:id="rId7"/>
    <p:sldId id="271" r:id="rId8"/>
    <p:sldId id="264" r:id="rId9"/>
    <p:sldId id="305" r:id="rId10"/>
    <p:sldId id="306" r:id="rId11"/>
    <p:sldId id="311" r:id="rId12"/>
    <p:sldId id="335" r:id="rId13"/>
    <p:sldId id="307" r:id="rId14"/>
    <p:sldId id="308" r:id="rId15"/>
    <p:sldId id="310" r:id="rId16"/>
    <p:sldId id="312" r:id="rId17"/>
    <p:sldId id="313" r:id="rId18"/>
    <p:sldId id="314" r:id="rId19"/>
    <p:sldId id="315" r:id="rId20"/>
    <p:sldId id="316" r:id="rId21"/>
    <p:sldId id="320" r:id="rId22"/>
    <p:sldId id="317" r:id="rId23"/>
    <p:sldId id="319" r:id="rId24"/>
    <p:sldId id="321" r:id="rId25"/>
    <p:sldId id="322" r:id="rId26"/>
    <p:sldId id="323" r:id="rId27"/>
    <p:sldId id="324" r:id="rId28"/>
    <p:sldId id="325" r:id="rId29"/>
    <p:sldId id="326" r:id="rId30"/>
    <p:sldId id="336" r:id="rId31"/>
    <p:sldId id="327" r:id="rId32"/>
    <p:sldId id="328" r:id="rId33"/>
    <p:sldId id="329" r:id="rId34"/>
    <p:sldId id="330" r:id="rId35"/>
    <p:sldId id="331" r:id="rId36"/>
    <p:sldId id="332" r:id="rId37"/>
    <p:sldId id="338" r:id="rId38"/>
    <p:sldId id="333" r:id="rId39"/>
    <p:sldId id="334" r:id="rId40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47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B2A3"/>
    <a:srgbClr val="9AD3E9"/>
    <a:srgbClr val="98DFBB"/>
    <a:srgbClr val="A4B4EA"/>
    <a:srgbClr val="FFFFFF"/>
    <a:srgbClr val="CBCB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3091" autoAdjust="0"/>
  </p:normalViewPr>
  <p:slideViewPr>
    <p:cSldViewPr>
      <p:cViewPr varScale="1">
        <p:scale>
          <a:sx n="97" d="100"/>
          <a:sy n="97" d="100"/>
        </p:scale>
        <p:origin x="606" y="84"/>
      </p:cViewPr>
      <p:guideLst>
        <p:guide orient="horz" pos="1847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presProps" Target="presProps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viewProps" Target="viewProps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20" Type="http://schemas.openxmlformats.org/officeDocument/2006/relationships/slide" Target="slides/slide17.xml"/><Relationship Id="rId41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FE4780-4742-4AF7-B9F6-29387D06C872}" type="datetimeFigureOut">
              <a:rPr lang="ko-KR" altLang="en-US" smtClean="0"/>
              <a:t>2020-08-24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20E160-F603-41F3-A192-DC95957721C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14411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20E160-F603-41F3-A192-DC95957721C3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168198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20E160-F603-41F3-A192-DC95957721C3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862983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8" name="Google Shape;1138;p27:notes"/>
          <p:cNvSpPr txBox="1">
            <a:spLocks noGrp="1"/>
          </p:cNvSpPr>
          <p:nvPr>
            <p:ph type="body" idx="1"/>
          </p:nvPr>
        </p:nvSpPr>
        <p:spPr>
          <a:xfrm>
            <a:off x="695008" y="4387136"/>
            <a:ext cx="5560060" cy="4156234"/>
          </a:xfrm>
          <a:prstGeom prst="rect">
            <a:avLst/>
          </a:prstGeom>
        </p:spPr>
        <p:txBody>
          <a:bodyPr spcFirstLastPara="1" wrap="square" lIns="92475" tIns="46225" rIns="92475" bIns="462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39" name="Google Shape;1139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95288" y="692150"/>
            <a:ext cx="6159500" cy="34639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19869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8" name="Google Shape;1138;p27:notes"/>
          <p:cNvSpPr txBox="1">
            <a:spLocks noGrp="1"/>
          </p:cNvSpPr>
          <p:nvPr>
            <p:ph type="body" idx="1"/>
          </p:nvPr>
        </p:nvSpPr>
        <p:spPr>
          <a:xfrm>
            <a:off x="695008" y="4387136"/>
            <a:ext cx="5560060" cy="4156234"/>
          </a:xfrm>
          <a:prstGeom prst="rect">
            <a:avLst/>
          </a:prstGeom>
        </p:spPr>
        <p:txBody>
          <a:bodyPr spcFirstLastPara="1" wrap="square" lIns="92475" tIns="46225" rIns="92475" bIns="462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39" name="Google Shape;1139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95288" y="692150"/>
            <a:ext cx="6159500" cy="34639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171279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3.png"/><Relationship Id="rId7" Type="http://schemas.openxmlformats.org/officeDocument/2006/relationships/image" Target="../media/image16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3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923928" y="2643759"/>
            <a:ext cx="5220072" cy="10801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36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sz="3600" dirty="0">
                <a:ea typeface="맑은 고딕" pitchFamily="50" charset="-127"/>
              </a:rPr>
              <a:t>FREE PPT TEMPLATES</a:t>
            </a:r>
            <a:endParaRPr lang="en-US" altLang="ko-KR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923928" y="3723878"/>
            <a:ext cx="5219924" cy="504056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INSTERT THE TITLE OF YOUR </a:t>
            </a:r>
          </a:p>
          <a:p>
            <a:pPr lvl="0"/>
            <a:r>
              <a:rPr lang="en-US" altLang="ko-KR" dirty="0"/>
              <a:t>PRESENTATION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0"/>
            <a:ext cx="3059832" cy="219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6084000" y="2947500"/>
            <a:ext cx="3060000" cy="219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14479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28392" y="0"/>
            <a:ext cx="2123728" cy="321982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7020272" y="1923678"/>
            <a:ext cx="2123728" cy="321982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802514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717858" y="1275606"/>
            <a:ext cx="2448545" cy="2024054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3339542" y="1275606"/>
            <a:ext cx="2448273" cy="2024054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  <p:sp>
        <p:nvSpPr>
          <p:cNvPr id="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960954" y="1275606"/>
            <a:ext cx="2448273" cy="2024054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DDA4CE02-F7F3-4BCD-B8DB-4DFD03965EC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8" name="Text Placeholder 9">
            <a:extLst>
              <a:ext uri="{FF2B5EF4-FFF2-40B4-BE49-F238E27FC236}">
                <a16:creationId xmlns:a16="http://schemas.microsoft.com/office/drawing/2014/main" id="{39A54B34-6F96-4E3E-B72E-E680E3CE271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4839971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D:\Fullppt\005-PNG이미지\모니터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2286" y="1275606"/>
            <a:ext cx="2923753" cy="2518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D:\Fullppt\005-PNG이미지\모니터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2646" y="1275606"/>
            <a:ext cx="2923753" cy="2518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582656" y="1374406"/>
            <a:ext cx="2700000" cy="158483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4820964" y="1374406"/>
            <a:ext cx="2736000" cy="158483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Text Placeholder 9">
            <a:extLst>
              <a:ext uri="{FF2B5EF4-FFF2-40B4-BE49-F238E27FC236}">
                <a16:creationId xmlns:a16="http://schemas.microsoft.com/office/drawing/2014/main" id="{2F3CBFE9-6225-4EAB-9415-3558F6BE9A6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9" name="Text Placeholder 9">
            <a:extLst>
              <a:ext uri="{FF2B5EF4-FFF2-40B4-BE49-F238E27FC236}">
                <a16:creationId xmlns:a16="http://schemas.microsoft.com/office/drawing/2014/main" id="{9E9189EF-3C10-45A2-8749-4187192ACEC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7308940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onut 3"/>
          <p:cNvSpPr/>
          <p:nvPr userDrawn="1"/>
        </p:nvSpPr>
        <p:spPr>
          <a:xfrm>
            <a:off x="2847111" y="1179745"/>
            <a:ext cx="3401564" cy="3401564"/>
          </a:xfrm>
          <a:prstGeom prst="donut">
            <a:avLst>
              <a:gd name="adj" fmla="val 1353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pic>
        <p:nvPicPr>
          <p:cNvPr id="5" name="Picture 2" descr="D:\Fullppt\PNG이미지\핸드폰2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5225" y="1079005"/>
            <a:ext cx="3373328" cy="4085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66328" y="1217153"/>
            <a:ext cx="1945465" cy="300514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9" name="Text Placeholder 9">
            <a:extLst>
              <a:ext uri="{FF2B5EF4-FFF2-40B4-BE49-F238E27FC236}">
                <a16:creationId xmlns:a16="http://schemas.microsoft.com/office/drawing/2014/main" id="{9B4F25E9-AA8C-4BD3-BF1F-56D20DF8DD5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840BDE80-4E1C-47DE-8168-381888FDC3F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2192049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nd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E:\002-KIMS BUSINESS\007-02-Googleslidesppt\02-GSppt-Contents-Kim\20170215\03-abs\item03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707971">
            <a:off x="2873932" y="156273"/>
            <a:ext cx="1587121" cy="1514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E:\002-KIMS BUSINESS\007-02-Googleslidesppt\02-GSppt-Contents-Kim\20170215\03-abs\item03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527839">
            <a:off x="3005459" y="3443641"/>
            <a:ext cx="1587121" cy="1514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E:\002-KIMS BUSINESS\007-02-Googleslidesppt\02-GSppt-Contents-Kim\20170215\03-abs\item03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414606">
            <a:off x="1967897" y="2192112"/>
            <a:ext cx="1587121" cy="1514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E:\002-KIMS BUSINESS\007-02-Googleslidesppt\02-GSppt-Contents-Kim\20170215\03-abs\item03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162721" flipH="1">
            <a:off x="2110757" y="805096"/>
            <a:ext cx="1587121" cy="1514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E:\002-KIMS BUSINESS\007-02-Googleslidesppt\02-GSppt-Contents-Kim\20170215\03-abs\item03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864253" flipH="1">
            <a:off x="3934583" y="142673"/>
            <a:ext cx="1587121" cy="1514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E:\002-KIMS BUSINESS\007-02-Googleslidesppt\02-GSppt-Contents-Kim\20170215\03-abs\item03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164798">
            <a:off x="5618205" y="2384716"/>
            <a:ext cx="1587121" cy="1514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E:\002-KIMS BUSINESS\007-02-Googleslidesppt\02-GSppt-Contents-Kim\20170215\03-abs\item03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274931">
            <a:off x="5463157" y="736150"/>
            <a:ext cx="1587121" cy="1514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E:\002-KIMS BUSINESS\007-02-Googleslidesppt\02-GSppt-Contents-Kim\20170215\03-abs\item03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29549">
            <a:off x="4788024" y="3370715"/>
            <a:ext cx="1587121" cy="1514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Group 3"/>
          <p:cNvGrpSpPr/>
          <p:nvPr userDrawn="1"/>
        </p:nvGrpSpPr>
        <p:grpSpPr>
          <a:xfrm>
            <a:off x="2254580" y="248388"/>
            <a:ext cx="4634840" cy="4646724"/>
            <a:chOff x="1115616" y="1275607"/>
            <a:chExt cx="2585656" cy="2592286"/>
          </a:xfrm>
        </p:grpSpPr>
        <p:pic>
          <p:nvPicPr>
            <p:cNvPr id="5" name="Picture 2" descr="E:\002-KIMS BUSINESS\007-02-Googleslidesppt\02-GSppt-Contents-Kim\20170215\03-abs\item01-png.png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5616" y="1275607"/>
              <a:ext cx="2585656" cy="25922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Oval 5"/>
            <p:cNvSpPr/>
            <p:nvPr userDrawn="1"/>
          </p:nvSpPr>
          <p:spPr>
            <a:xfrm>
              <a:off x="1595313" y="1758619"/>
              <a:ext cx="1626263" cy="162626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blurRad="63500" dist="38100" dir="18900000">
                <a:prstClr val="black">
                  <a:alpha val="29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+mn-lt"/>
              </a:endParaRPr>
            </a:p>
          </p:txBody>
        </p:sp>
      </p:grp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03848" y="2101602"/>
            <a:ext cx="2736303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203700" y="2677666"/>
            <a:ext cx="2736303" cy="432048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  <p:pic>
        <p:nvPicPr>
          <p:cNvPr id="2050" name="Picture 2" descr="E:\002-KIMS BUSINESS\007-02-Googleslidesppt\02-GSppt-Contents-Kim\20170215\03-abs\item03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2860"/>
            <a:ext cx="1587121" cy="1514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E:\002-KIMS BUSINESS\007-02-Googleslidesppt\02-GSppt-Contents-Kim\20170215\03-abs\item02-png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3624792"/>
            <a:ext cx="1407408" cy="1518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33332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Basic Layout">
  <p:cSld name="10_Basic Layout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46"/>
          <p:cNvSpPr txBox="1">
            <a:spLocks noGrp="1"/>
          </p:cNvSpPr>
          <p:nvPr>
            <p:ph type="body" idx="1"/>
          </p:nvPr>
        </p:nvSpPr>
        <p:spPr>
          <a:xfrm>
            <a:off x="0" y="123478"/>
            <a:ext cx="9144000" cy="5760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ctr" rtl="0">
              <a:spcBef>
                <a:spcPts val="720"/>
              </a:spcBef>
              <a:spcAft>
                <a:spcPts val="0"/>
              </a:spcAft>
              <a:buClr>
                <a:srgbClr val="3F3F3F"/>
              </a:buClr>
              <a:buSzPts val="3600"/>
              <a:buFont typeface="Arial"/>
              <a:buNone/>
              <a:defRPr sz="36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7" name="Google Shape;47;p46"/>
          <p:cNvSpPr txBox="1">
            <a:spLocks noGrp="1"/>
          </p:cNvSpPr>
          <p:nvPr>
            <p:ph type="body" idx="2"/>
          </p:nvPr>
        </p:nvSpPr>
        <p:spPr>
          <a:xfrm>
            <a:off x="0" y="699542"/>
            <a:ext cx="9144000" cy="288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ctr" rtl="0">
              <a:spcBef>
                <a:spcPts val="280"/>
              </a:spcBef>
              <a:spcAft>
                <a:spcPts val="0"/>
              </a:spcAft>
              <a:buClr>
                <a:srgbClr val="3F3F3F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554072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213800" y="2230378"/>
            <a:ext cx="4930200" cy="47357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213800" y="2703954"/>
            <a:ext cx="49302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5" name="Picture 2" descr="E:\002-KIMS BUSINESS\007-02-Googleslidesppt\02-GSppt-Contents-Kim\20170215\03-abs\item01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39" y="3651870"/>
            <a:ext cx="1013895" cy="1016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E:\002-KIMS BUSINESS\007-02-Googleslidesppt\02-GSppt-Contents-Kim\20170215\03-abs\item01-png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950740"/>
            <a:ext cx="648072" cy="649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E:\002-KIMS BUSINESS\007-02-Googleslidesppt\02-GSppt-Contents-Kim\20170215\03-abs\item01-png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19818"/>
            <a:ext cx="442142" cy="443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E:\002-KIMS BUSINESS\007-02-Googleslidesppt\02-GSppt-Contents-Kim\20170215\03-abs\item01-png.png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2" y="1779200"/>
            <a:ext cx="360040" cy="360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oup 2"/>
          <p:cNvGrpSpPr/>
          <p:nvPr userDrawn="1"/>
        </p:nvGrpSpPr>
        <p:grpSpPr>
          <a:xfrm>
            <a:off x="1115616" y="1275607"/>
            <a:ext cx="2585656" cy="2592286"/>
            <a:chOff x="1115616" y="1275607"/>
            <a:chExt cx="2585656" cy="2592286"/>
          </a:xfrm>
        </p:grpSpPr>
        <p:pic>
          <p:nvPicPr>
            <p:cNvPr id="1026" name="Picture 2" descr="E:\002-KIMS BUSINESS\007-02-Googleslidesppt\02-GSppt-Contents-Kim\20170215\03-abs\item01-png.png"/>
            <p:cNvPicPr>
              <a:picLocks noChangeAspect="1" noChangeArrowheads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5616" y="1275607"/>
              <a:ext cx="2585656" cy="25922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Oval 1"/>
            <p:cNvSpPr/>
            <p:nvPr userDrawn="1"/>
          </p:nvSpPr>
          <p:spPr>
            <a:xfrm>
              <a:off x="1796376" y="1959682"/>
              <a:ext cx="1224136" cy="12241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blurRad="63500" dist="38100" dir="18900000">
                <a:prstClr val="black">
                  <a:alpha val="29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027" name="Picture 3" descr="E:\002-KIMS BUSINESS\007-02-Googleslidesppt\02-GSppt-Contents-Kim\20170215\03-abs\item02-png.png"/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3578808"/>
            <a:ext cx="1475656" cy="1592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E:\002-KIMS BUSINESS\007-02-Googleslidesppt\02-GSppt-Contents-Kim\20170215\03-abs\item02-png.png"/>
          <p:cNvPicPr>
            <a:picLocks noChangeAspect="1" noChangeArrowheads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8226854" y="-51527"/>
            <a:ext cx="879830" cy="949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E:\002-KIMS BUSINESS\007-02-Googleslidesppt\02-GSppt-Contents-Kim\20170215\03-abs\item03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707971">
            <a:off x="2873932" y="156273"/>
            <a:ext cx="1587121" cy="1514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E:\002-KIMS BUSINESS\007-02-Googleslidesppt\02-GSppt-Contents-Kim\20170215\03-abs\item03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527839">
            <a:off x="3005459" y="3443641"/>
            <a:ext cx="1587121" cy="1514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E:\002-KIMS BUSINESS\007-02-Googleslidesppt\02-GSppt-Contents-Kim\20170215\03-abs\item03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414606">
            <a:off x="1967897" y="2192112"/>
            <a:ext cx="1587121" cy="1514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E:\002-KIMS BUSINESS\007-02-Googleslidesppt\02-GSppt-Contents-Kim\20170215\03-abs\item03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162721" flipH="1">
            <a:off x="2110757" y="805096"/>
            <a:ext cx="1587121" cy="1514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E:\002-KIMS BUSINESS\007-02-Googleslidesppt\02-GSppt-Contents-Kim\20170215\03-abs\item03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864253" flipH="1">
            <a:off x="3934583" y="142673"/>
            <a:ext cx="1587121" cy="1514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E:\002-KIMS BUSINESS\007-02-Googleslidesppt\02-GSppt-Contents-Kim\20170215\03-abs\item03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164798">
            <a:off x="5618205" y="2384716"/>
            <a:ext cx="1587121" cy="1514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E:\002-KIMS BUSINESS\007-02-Googleslidesppt\02-GSppt-Contents-Kim\20170215\03-abs\item03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274931">
            <a:off x="5463157" y="736150"/>
            <a:ext cx="1587121" cy="1514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E:\002-KIMS BUSINESS\007-02-Googleslidesppt\02-GSppt-Contents-Kim\20170215\03-abs\item03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29549">
            <a:off x="4788024" y="3370715"/>
            <a:ext cx="1587121" cy="1514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Group 3"/>
          <p:cNvGrpSpPr/>
          <p:nvPr userDrawn="1"/>
        </p:nvGrpSpPr>
        <p:grpSpPr>
          <a:xfrm>
            <a:off x="2254580" y="248388"/>
            <a:ext cx="4634840" cy="4646724"/>
            <a:chOff x="1115616" y="1275607"/>
            <a:chExt cx="2585656" cy="2592286"/>
          </a:xfrm>
        </p:grpSpPr>
        <p:pic>
          <p:nvPicPr>
            <p:cNvPr id="5" name="Picture 2" descr="E:\002-KIMS BUSINESS\007-02-Googleslidesppt\02-GSppt-Contents-Kim\20170215\03-abs\item01-png.png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5616" y="1275607"/>
              <a:ext cx="2585656" cy="25922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Oval 5"/>
            <p:cNvSpPr/>
            <p:nvPr userDrawn="1"/>
          </p:nvSpPr>
          <p:spPr>
            <a:xfrm>
              <a:off x="1595313" y="1758619"/>
              <a:ext cx="1626263" cy="162626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blurRad="63500" dist="38100" dir="18900000">
                <a:prstClr val="black">
                  <a:alpha val="29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+mn-lt"/>
              </a:endParaRPr>
            </a:p>
          </p:txBody>
        </p:sp>
      </p:grp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03848" y="2101602"/>
            <a:ext cx="2736303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203700" y="2677666"/>
            <a:ext cx="2736303" cy="432048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  <p:pic>
        <p:nvPicPr>
          <p:cNvPr id="2050" name="Picture 2" descr="E:\002-KIMS BUSINESS\007-02-Googleslidesppt\02-GSppt-Contents-Kim\20170215\03-abs\item03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2860"/>
            <a:ext cx="1587121" cy="1514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E:\002-KIMS BUSINESS\007-02-Googleslidesppt\02-GSppt-Contents-Kim\20170215\03-abs\item02-png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3624792"/>
            <a:ext cx="1407408" cy="1518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757120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 userDrawn="1"/>
        </p:nvGrpSpPr>
        <p:grpSpPr>
          <a:xfrm>
            <a:off x="2843808" y="377122"/>
            <a:ext cx="3456384" cy="3465247"/>
            <a:chOff x="1115616" y="1275607"/>
            <a:chExt cx="2585656" cy="2592286"/>
          </a:xfrm>
        </p:grpSpPr>
        <p:pic>
          <p:nvPicPr>
            <p:cNvPr id="5" name="Picture 2" descr="E:\002-KIMS BUSINESS\007-02-Googleslidesppt\02-GSppt-Contents-Kim\20170215\03-abs\item01-png.png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5616" y="1275607"/>
              <a:ext cx="2585656" cy="25922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Oval 5"/>
            <p:cNvSpPr/>
            <p:nvPr userDrawn="1"/>
          </p:nvSpPr>
          <p:spPr>
            <a:xfrm>
              <a:off x="1796376" y="1959682"/>
              <a:ext cx="1224136" cy="12241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blurRad="63500" dist="38100" dir="18900000">
                <a:prstClr val="black">
                  <a:alpha val="29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7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829098" y="3829794"/>
            <a:ext cx="3456384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Welcome!!</a:t>
            </a:r>
          </a:p>
        </p:txBody>
      </p:sp>
      <p:sp>
        <p:nvSpPr>
          <p:cNvPr id="8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828950" y="4443958"/>
            <a:ext cx="3456384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3762036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2904093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863568" y="1599822"/>
            <a:ext cx="1440000" cy="144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2842131" y="1597374"/>
            <a:ext cx="1440000" cy="144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4834733" y="1597374"/>
            <a:ext cx="1440000" cy="144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6827011" y="1599822"/>
            <a:ext cx="1440000" cy="144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Block Arc 1"/>
          <p:cNvSpPr/>
          <p:nvPr userDrawn="1"/>
        </p:nvSpPr>
        <p:spPr>
          <a:xfrm>
            <a:off x="683568" y="1419822"/>
            <a:ext cx="1800000" cy="1800000"/>
          </a:xfrm>
          <a:prstGeom prst="blockArc">
            <a:avLst>
              <a:gd name="adj1" fmla="val 10800000"/>
              <a:gd name="adj2" fmla="val 94979"/>
              <a:gd name="adj3" fmla="val 5402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2" name="Block Arc 11"/>
          <p:cNvSpPr/>
          <p:nvPr userDrawn="1"/>
        </p:nvSpPr>
        <p:spPr>
          <a:xfrm>
            <a:off x="2671382" y="1419822"/>
            <a:ext cx="1800000" cy="1800000"/>
          </a:xfrm>
          <a:prstGeom prst="blockArc">
            <a:avLst>
              <a:gd name="adj1" fmla="val 10800000"/>
              <a:gd name="adj2" fmla="val 94979"/>
              <a:gd name="adj3" fmla="val 5402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3" name="Block Arc 12"/>
          <p:cNvSpPr/>
          <p:nvPr userDrawn="1"/>
        </p:nvSpPr>
        <p:spPr>
          <a:xfrm>
            <a:off x="4659196" y="1419822"/>
            <a:ext cx="1800000" cy="1800000"/>
          </a:xfrm>
          <a:prstGeom prst="blockArc">
            <a:avLst>
              <a:gd name="adj1" fmla="val 10800000"/>
              <a:gd name="adj2" fmla="val 94979"/>
              <a:gd name="adj3" fmla="val 540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4" name="Block Arc 13"/>
          <p:cNvSpPr/>
          <p:nvPr userDrawn="1"/>
        </p:nvSpPr>
        <p:spPr>
          <a:xfrm>
            <a:off x="6647011" y="1419822"/>
            <a:ext cx="1800000" cy="1800000"/>
          </a:xfrm>
          <a:prstGeom prst="blockArc">
            <a:avLst>
              <a:gd name="adj1" fmla="val 10800000"/>
              <a:gd name="adj2" fmla="val 94979"/>
              <a:gd name="adj3" fmla="val 5402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EDBECCA6-8618-46C3-A8D4-3B6399CCEF8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1D40A599-6D66-4DC9-82BB-52C171B56BB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33499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grpSp>
        <p:nvGrpSpPr>
          <p:cNvPr id="5" name="Group 4"/>
          <p:cNvGrpSpPr/>
          <p:nvPr userDrawn="1"/>
        </p:nvGrpSpPr>
        <p:grpSpPr>
          <a:xfrm>
            <a:off x="354008" y="1131589"/>
            <a:ext cx="2849840" cy="3649171"/>
            <a:chOff x="354008" y="1131589"/>
            <a:chExt cx="2849840" cy="3649171"/>
          </a:xfrm>
        </p:grpSpPr>
        <p:sp>
          <p:nvSpPr>
            <p:cNvPr id="6" name="Rounded Rectangle 5"/>
            <p:cNvSpPr/>
            <p:nvPr/>
          </p:nvSpPr>
          <p:spPr>
            <a:xfrm>
              <a:off x="354008" y="1131589"/>
              <a:ext cx="2849840" cy="3649171"/>
            </a:xfrm>
            <a:prstGeom prst="roundRect">
              <a:avLst>
                <a:gd name="adj" fmla="val 3968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531932" y="1347500"/>
              <a:ext cx="108520" cy="3240473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4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12" name="Half Frame 11"/>
            <p:cNvSpPr/>
            <p:nvPr/>
          </p:nvSpPr>
          <p:spPr>
            <a:xfrm rot="5400000">
              <a:off x="2592642" y="1238201"/>
              <a:ext cx="502331" cy="502331"/>
            </a:xfrm>
            <a:prstGeom prst="halfFrame">
              <a:avLst>
                <a:gd name="adj1" fmla="val 23728"/>
                <a:gd name="adj2" fmla="val 24642"/>
              </a:avLst>
            </a:prstGeom>
            <a:solidFill>
              <a:schemeClr val="bg1">
                <a:alpha val="2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2771800" y="1404764"/>
            <a:ext cx="6372200" cy="302433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5" name="Text Placeholder 9">
            <a:extLst>
              <a:ext uri="{FF2B5EF4-FFF2-40B4-BE49-F238E27FC236}">
                <a16:creationId xmlns:a16="http://schemas.microsoft.com/office/drawing/2014/main" id="{A6C3AF05-0B8F-485E-983F-1B40340199E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6" name="Text Placeholder 9">
            <a:extLst>
              <a:ext uri="{FF2B5EF4-FFF2-40B4-BE49-F238E27FC236}">
                <a16:creationId xmlns:a16="http://schemas.microsoft.com/office/drawing/2014/main" id="{D183D1CC-DF98-45E3-B7CE-601603E40D0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9193193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2" r:id="rId3"/>
    <p:sldLayoutId id="2147483652" r:id="rId4"/>
    <p:sldLayoutId id="2147483661" r:id="rId5"/>
    <p:sldLayoutId id="2147483656" r:id="rId6"/>
    <p:sldLayoutId id="2147483673" r:id="rId7"/>
    <p:sldLayoutId id="2147483674" r:id="rId8"/>
    <p:sldLayoutId id="2147483675" r:id="rId9"/>
    <p:sldLayoutId id="2147483676" r:id="rId10"/>
    <p:sldLayoutId id="2147483677" r:id="rId11"/>
    <p:sldLayoutId id="2147483678" r:id="rId12"/>
    <p:sldLayoutId id="2147483681" r:id="rId13"/>
    <p:sldLayoutId id="2147483682" r:id="rId14"/>
  </p:sldLayoutIdLst>
  <p:hf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hf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5.png"/><Relationship Id="rId4" Type="http://schemas.microsoft.com/office/2007/relationships/hdphoto" Target="../media/hdphoto1.wdp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mailto:amirahaliaa@moh.gov.my" TargetMode="External"/><Relationship Id="rId2" Type="http://schemas.openxmlformats.org/officeDocument/2006/relationships/hyperlink" Target="mailto:mohdakbal@moh.gov.my" TargetMode="Externa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6.png"/><Relationship Id="rId4" Type="http://schemas.openxmlformats.org/officeDocument/2006/relationships/hyperlink" Target="mailto:jsl_bpl@moh.gov.my" TargetMode="External"/></Relationships>
</file>

<file path=ppt/slides/_rels/slide36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5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779182" y="2571750"/>
            <a:ext cx="5332653" cy="1080120"/>
          </a:xfrm>
        </p:spPr>
        <p:txBody>
          <a:bodyPr/>
          <a:lstStyle/>
          <a:p>
            <a:pPr lvl="0"/>
            <a:r>
              <a:rPr lang="en-US" altLang="ko-KR" dirty="0" smtClean="0">
                <a:ea typeface="맑은 고딕" pitchFamily="50" charset="-127"/>
              </a:rPr>
              <a:t>PENGURUSAN PEGAWAI DI BAWAH JAWATAN SIMPANAN LATIHAN (JSL)</a:t>
            </a:r>
            <a:endParaRPr lang="en-US" altLang="ko-K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682685" y="4178786"/>
            <a:ext cx="5316421" cy="504056"/>
          </a:xfr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b="1" dirty="0" smtClean="0"/>
              <a:t>PROGRAM LATIHAN KEPAKARAN (SARJANA PERUBATAN </a:t>
            </a:r>
            <a:r>
              <a:rPr lang="en-US" altLang="ko-KR" sz="1200" b="1" dirty="0" err="1" smtClean="0"/>
              <a:t>i</a:t>
            </a:r>
            <a:r>
              <a:rPr lang="en-US" altLang="ko-KR" sz="1200" b="1" dirty="0" smtClean="0"/>
              <a:t>-SYSTEM)</a:t>
            </a:r>
            <a:endParaRPr lang="en-US" altLang="ko-KR" sz="1200" b="1" dirty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b="1" dirty="0" smtClean="0"/>
              <a:t>25 – 27 OGOS 2020| PROGRAM KEPAKARAN 2</a:t>
            </a:r>
            <a:endParaRPr lang="en-US" altLang="ko-KR" sz="1200" b="1" dirty="0"/>
          </a:p>
        </p:txBody>
      </p:sp>
      <p:grpSp>
        <p:nvGrpSpPr>
          <p:cNvPr id="6" name="Group 5"/>
          <p:cNvGrpSpPr/>
          <p:nvPr/>
        </p:nvGrpSpPr>
        <p:grpSpPr>
          <a:xfrm>
            <a:off x="3650519" y="2738626"/>
            <a:ext cx="129393" cy="1440160"/>
            <a:chOff x="3424672" y="2643758"/>
            <a:chExt cx="283232" cy="1584176"/>
          </a:xfrm>
        </p:grpSpPr>
        <p:sp>
          <p:nvSpPr>
            <p:cNvPr id="7" name="Rectangle 6"/>
            <p:cNvSpPr/>
            <p:nvPr userDrawn="1"/>
          </p:nvSpPr>
          <p:spPr>
            <a:xfrm>
              <a:off x="3635896" y="2643758"/>
              <a:ext cx="72008" cy="158417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3565490" y="2643758"/>
              <a:ext cx="72007" cy="1584176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3495081" y="2643758"/>
              <a:ext cx="72007" cy="158417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3424672" y="2643758"/>
              <a:ext cx="72008" cy="158417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6336" y="195486"/>
            <a:ext cx="1345361" cy="576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1841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1" name="Google Shape;1141;p27"/>
          <p:cNvSpPr txBox="1">
            <a:spLocks noGrp="1"/>
          </p:cNvSpPr>
          <p:nvPr>
            <p:ph type="body" idx="1"/>
          </p:nvPr>
        </p:nvSpPr>
        <p:spPr>
          <a:xfrm>
            <a:off x="-9906" y="478248"/>
            <a:ext cx="9144000" cy="5760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600"/>
              <a:buNone/>
            </a:pPr>
            <a:r>
              <a:rPr lang="en-US" b="1" dirty="0" smtClean="0">
                <a:solidFill>
                  <a:srgbClr val="3F3F3F"/>
                </a:solidFill>
              </a:rPr>
              <a:t>PEMBAYARAN GAJI DAN ELAUN</a:t>
            </a:r>
            <a:endParaRPr b="1" dirty="0">
              <a:solidFill>
                <a:srgbClr val="3F3F3F"/>
              </a:solidFill>
            </a:endParaRPr>
          </a:p>
        </p:txBody>
      </p:sp>
      <p:sp>
        <p:nvSpPr>
          <p:cNvPr id="1142" name="Google Shape;1142;p27"/>
          <p:cNvSpPr txBox="1">
            <a:spLocks noGrp="1"/>
          </p:cNvSpPr>
          <p:nvPr>
            <p:ph type="body" idx="2"/>
          </p:nvPr>
        </p:nvSpPr>
        <p:spPr>
          <a:xfrm>
            <a:off x="6325" y="1020948"/>
            <a:ext cx="9144000" cy="288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/>
            <a:r>
              <a:rPr lang="en-US" altLang="ko-KR" i="1" dirty="0"/>
              <a:t>PROGRAM LATIHAN KEPAKARAN (SARJANA PERUBATAN </a:t>
            </a:r>
            <a:r>
              <a:rPr lang="en-US" altLang="ko-KR" i="1" dirty="0" err="1"/>
              <a:t>i</a:t>
            </a:r>
            <a:r>
              <a:rPr lang="en-US" altLang="ko-KR" i="1" dirty="0"/>
              <a:t>-SYSTEM)</a:t>
            </a:r>
          </a:p>
        </p:txBody>
      </p:sp>
      <p:sp>
        <p:nvSpPr>
          <p:cNvPr id="1143" name="Google Shape;1143;p27"/>
          <p:cNvSpPr/>
          <p:nvPr/>
        </p:nvSpPr>
        <p:spPr>
          <a:xfrm>
            <a:off x="1691680" y="1339611"/>
            <a:ext cx="5904000" cy="72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4" name="Google Shape;1144;p27"/>
          <p:cNvSpPr txBox="1"/>
          <p:nvPr/>
        </p:nvSpPr>
        <p:spPr>
          <a:xfrm>
            <a:off x="1547664" y="1597012"/>
            <a:ext cx="6984776" cy="21236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 smtClean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PENTING</a:t>
            </a:r>
            <a:r>
              <a:rPr lang="en-US" b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!</a:t>
            </a:r>
            <a:endParaRPr sz="1600"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err="1" smtClean="0">
                <a:solidFill>
                  <a:srgbClr val="3F3F3F"/>
                </a:solidFill>
                <a:latin typeface="Arial"/>
                <a:cs typeface="Arial"/>
                <a:sym typeface="Arial"/>
              </a:rPr>
              <a:t>Pegawai</a:t>
            </a:r>
            <a:r>
              <a:rPr lang="en-US" sz="1200" dirty="0" smtClean="0">
                <a:solidFill>
                  <a:srgbClr val="3F3F3F"/>
                </a:solidFill>
                <a:latin typeface="Arial"/>
                <a:cs typeface="Arial"/>
                <a:sym typeface="Arial"/>
              </a:rPr>
              <a:t> </a:t>
            </a:r>
            <a:r>
              <a:rPr lang="en-US" sz="1200" dirty="0" err="1" smtClean="0">
                <a:solidFill>
                  <a:srgbClr val="3F3F3F"/>
                </a:solidFill>
                <a:latin typeface="Arial"/>
                <a:cs typeface="Arial"/>
                <a:sym typeface="Arial"/>
              </a:rPr>
              <a:t>perlu</a:t>
            </a:r>
            <a:r>
              <a:rPr lang="en-US" sz="1200" dirty="0" smtClean="0">
                <a:solidFill>
                  <a:srgbClr val="3F3F3F"/>
                </a:solidFill>
                <a:latin typeface="Arial"/>
                <a:cs typeface="Arial"/>
                <a:sym typeface="Arial"/>
              </a:rPr>
              <a:t> </a:t>
            </a:r>
            <a:r>
              <a:rPr lang="en-US" sz="1200" dirty="0" err="1" smtClean="0">
                <a:solidFill>
                  <a:srgbClr val="3F3F3F"/>
                </a:solidFill>
                <a:latin typeface="Arial"/>
                <a:cs typeface="Arial"/>
                <a:sym typeface="Arial"/>
              </a:rPr>
              <a:t>memastikan</a:t>
            </a:r>
            <a:r>
              <a:rPr lang="en-US" sz="1200" dirty="0" smtClean="0">
                <a:solidFill>
                  <a:srgbClr val="3F3F3F"/>
                </a:solidFill>
                <a:latin typeface="Arial"/>
                <a:cs typeface="Arial"/>
                <a:sym typeface="Arial"/>
              </a:rPr>
              <a:t> </a:t>
            </a:r>
            <a:r>
              <a:rPr lang="en-US" sz="1200" dirty="0" err="1" smtClean="0">
                <a:solidFill>
                  <a:srgbClr val="3F3F3F"/>
                </a:solidFill>
                <a:latin typeface="Arial"/>
                <a:cs typeface="Arial"/>
                <a:sym typeface="Arial"/>
              </a:rPr>
              <a:t>Jabatan</a:t>
            </a:r>
            <a:r>
              <a:rPr lang="en-US" sz="1200" dirty="0" smtClean="0">
                <a:solidFill>
                  <a:srgbClr val="3F3F3F"/>
                </a:solidFill>
                <a:latin typeface="Arial"/>
                <a:cs typeface="Arial"/>
                <a:sym typeface="Arial"/>
              </a:rPr>
              <a:t> </a:t>
            </a:r>
            <a:r>
              <a:rPr lang="en-US" sz="1200" dirty="0" err="1" smtClean="0">
                <a:solidFill>
                  <a:srgbClr val="3F3F3F"/>
                </a:solidFill>
                <a:latin typeface="Arial"/>
                <a:cs typeface="Arial"/>
                <a:sym typeface="Arial"/>
              </a:rPr>
              <a:t>menyelaras</a:t>
            </a:r>
            <a:r>
              <a:rPr lang="en-US" sz="1200" dirty="0" smtClean="0">
                <a:solidFill>
                  <a:srgbClr val="3F3F3F"/>
                </a:solidFill>
                <a:latin typeface="Arial"/>
                <a:cs typeface="Arial"/>
                <a:sym typeface="Arial"/>
              </a:rPr>
              <a:t> </a:t>
            </a:r>
            <a:r>
              <a:rPr lang="en-US" sz="1200" dirty="0" err="1" smtClean="0">
                <a:solidFill>
                  <a:srgbClr val="3F3F3F"/>
                </a:solidFill>
                <a:latin typeface="Arial"/>
                <a:cs typeface="Arial"/>
                <a:sym typeface="Arial"/>
              </a:rPr>
              <a:t>elaun-elaun</a:t>
            </a:r>
            <a:r>
              <a:rPr lang="en-US" sz="1200" dirty="0" smtClean="0">
                <a:solidFill>
                  <a:srgbClr val="3F3F3F"/>
                </a:solidFill>
                <a:latin typeface="Arial"/>
                <a:cs typeface="Arial"/>
                <a:sym typeface="Arial"/>
              </a:rPr>
              <a:t> </a:t>
            </a:r>
            <a:r>
              <a:rPr lang="en-US" sz="1200" dirty="0" err="1" smtClean="0">
                <a:solidFill>
                  <a:srgbClr val="3F3F3F"/>
                </a:solidFill>
                <a:latin typeface="Arial"/>
                <a:cs typeface="Arial"/>
                <a:sym typeface="Arial"/>
              </a:rPr>
              <a:t>berkelayakan</a:t>
            </a:r>
            <a:r>
              <a:rPr lang="en-US" sz="1200" dirty="0" smtClean="0">
                <a:solidFill>
                  <a:srgbClr val="3F3F3F"/>
                </a:solidFill>
                <a:latin typeface="Arial"/>
                <a:cs typeface="Arial"/>
                <a:sym typeface="Arial"/>
              </a:rPr>
              <a:t> </a:t>
            </a:r>
            <a:r>
              <a:rPr lang="en-US" sz="1200" b="1" dirty="0" err="1" smtClean="0">
                <a:solidFill>
                  <a:srgbClr val="3F3F3F"/>
                </a:solidFill>
                <a:latin typeface="Arial"/>
                <a:cs typeface="Arial"/>
                <a:sym typeface="Arial"/>
              </a:rPr>
              <a:t>mulai</a:t>
            </a:r>
            <a:r>
              <a:rPr lang="en-US" sz="1200" b="1" dirty="0" smtClean="0">
                <a:solidFill>
                  <a:srgbClr val="3F3F3F"/>
                </a:solidFill>
                <a:latin typeface="Arial"/>
                <a:cs typeface="Arial"/>
                <a:sym typeface="Arial"/>
              </a:rPr>
              <a:t> </a:t>
            </a:r>
            <a:r>
              <a:rPr lang="en-US" sz="1200" b="1" dirty="0" err="1" smtClean="0">
                <a:solidFill>
                  <a:srgbClr val="3F3F3F"/>
                </a:solidFill>
                <a:latin typeface="Arial"/>
                <a:cs typeface="Arial"/>
                <a:sym typeface="Arial"/>
              </a:rPr>
              <a:t>tarikh</a:t>
            </a:r>
            <a:r>
              <a:rPr lang="en-US" sz="1200" b="1" dirty="0" smtClean="0">
                <a:solidFill>
                  <a:srgbClr val="3F3F3F"/>
                </a:solidFill>
                <a:latin typeface="Arial"/>
                <a:cs typeface="Arial"/>
                <a:sym typeface="Arial"/>
              </a:rPr>
              <a:t> </a:t>
            </a:r>
            <a:r>
              <a:rPr lang="en-US" sz="1200" b="1" dirty="0" err="1" smtClean="0">
                <a:solidFill>
                  <a:srgbClr val="3F3F3F"/>
                </a:solidFill>
                <a:latin typeface="Arial"/>
                <a:cs typeface="Arial"/>
                <a:sym typeface="Arial"/>
              </a:rPr>
              <a:t>memulakan</a:t>
            </a:r>
            <a:r>
              <a:rPr lang="en-US" sz="1200" b="1" dirty="0">
                <a:solidFill>
                  <a:srgbClr val="3F3F3F"/>
                </a:solidFill>
                <a:latin typeface="Arial"/>
                <a:cs typeface="Arial"/>
                <a:sym typeface="Arial"/>
              </a:rPr>
              <a:t> </a:t>
            </a:r>
            <a:r>
              <a:rPr lang="en-US" sz="1200" b="1" dirty="0" err="1" smtClean="0">
                <a:solidFill>
                  <a:srgbClr val="3F3F3F"/>
                </a:solidFill>
                <a:latin typeface="Arial"/>
                <a:cs typeface="Arial"/>
                <a:sym typeface="Arial"/>
              </a:rPr>
              <a:t>pengajian</a:t>
            </a:r>
            <a:r>
              <a:rPr lang="en-US" sz="1200" dirty="0" smtClean="0">
                <a:solidFill>
                  <a:srgbClr val="3F3F3F"/>
                </a:solidFill>
                <a:latin typeface="Arial"/>
                <a:cs typeface="Arial"/>
                <a:sym typeface="Arial"/>
              </a:rPr>
              <a:t> </a:t>
            </a:r>
            <a:r>
              <a:rPr lang="en-US" sz="1200" dirty="0" err="1" smtClean="0">
                <a:solidFill>
                  <a:srgbClr val="3F3F3F"/>
                </a:solidFill>
                <a:latin typeface="Arial"/>
                <a:cs typeface="Arial"/>
                <a:sym typeface="Arial"/>
              </a:rPr>
              <a:t>bagi</a:t>
            </a:r>
            <a:r>
              <a:rPr lang="en-US" sz="1200" dirty="0" smtClean="0">
                <a:solidFill>
                  <a:srgbClr val="3F3F3F"/>
                </a:solidFill>
                <a:latin typeface="Arial"/>
                <a:cs typeface="Arial"/>
                <a:sym typeface="Arial"/>
              </a:rPr>
              <a:t> </a:t>
            </a:r>
            <a:r>
              <a:rPr lang="en-US" sz="1200" dirty="0" err="1" smtClean="0">
                <a:solidFill>
                  <a:srgbClr val="3F3F3F"/>
                </a:solidFill>
                <a:latin typeface="Arial"/>
                <a:cs typeface="Arial"/>
                <a:sym typeface="Arial"/>
              </a:rPr>
              <a:t>mengelakan</a:t>
            </a:r>
            <a:r>
              <a:rPr lang="en-US" sz="1200" dirty="0" smtClean="0">
                <a:solidFill>
                  <a:srgbClr val="3F3F3F"/>
                </a:solidFill>
                <a:latin typeface="Arial"/>
                <a:cs typeface="Arial"/>
                <a:sym typeface="Arial"/>
              </a:rPr>
              <a:t> </a:t>
            </a:r>
            <a:r>
              <a:rPr lang="en-US" sz="1200" dirty="0" err="1" smtClean="0">
                <a:solidFill>
                  <a:srgbClr val="3F3F3F"/>
                </a:solidFill>
                <a:latin typeface="Arial"/>
                <a:cs typeface="Arial"/>
                <a:sym typeface="Arial"/>
              </a:rPr>
              <a:t>lebihan</a:t>
            </a:r>
            <a:r>
              <a:rPr lang="en-US" sz="1200" dirty="0" smtClean="0">
                <a:solidFill>
                  <a:srgbClr val="3F3F3F"/>
                </a:solidFill>
                <a:latin typeface="Arial"/>
                <a:cs typeface="Arial"/>
                <a:sym typeface="Arial"/>
              </a:rPr>
              <a:t> </a:t>
            </a:r>
            <a:r>
              <a:rPr lang="en-US" sz="1200" dirty="0" err="1" smtClean="0">
                <a:solidFill>
                  <a:srgbClr val="3F3F3F"/>
                </a:solidFill>
                <a:latin typeface="Arial"/>
                <a:cs typeface="Arial"/>
                <a:sym typeface="Arial"/>
              </a:rPr>
              <a:t>bayaran</a:t>
            </a:r>
            <a:r>
              <a:rPr lang="en-US" sz="1200" dirty="0" smtClean="0">
                <a:solidFill>
                  <a:srgbClr val="3F3F3F"/>
                </a:solidFill>
                <a:latin typeface="Arial"/>
                <a:cs typeface="Arial"/>
                <a:sym typeface="Arial"/>
              </a:rPr>
              <a:t> </a:t>
            </a:r>
            <a:r>
              <a:rPr lang="en-US" sz="1200" dirty="0" err="1" smtClean="0">
                <a:solidFill>
                  <a:srgbClr val="3F3F3F"/>
                </a:solidFill>
                <a:latin typeface="Arial"/>
                <a:cs typeface="Arial"/>
                <a:sym typeface="Arial"/>
              </a:rPr>
              <a:t>elaun</a:t>
            </a:r>
            <a:r>
              <a:rPr lang="en-US" sz="1200" dirty="0" smtClean="0">
                <a:solidFill>
                  <a:srgbClr val="3F3F3F"/>
                </a:solidFill>
                <a:latin typeface="Arial"/>
                <a:cs typeface="Arial"/>
                <a:sym typeface="Arial"/>
              </a:rPr>
              <a:t> </a:t>
            </a:r>
            <a:r>
              <a:rPr lang="en-US" sz="1200" dirty="0" err="1" smtClean="0">
                <a:solidFill>
                  <a:srgbClr val="3F3F3F"/>
                </a:solidFill>
                <a:latin typeface="Arial"/>
                <a:cs typeface="Arial"/>
                <a:sym typeface="Arial"/>
              </a:rPr>
              <a:t>tidak</a:t>
            </a:r>
            <a:r>
              <a:rPr lang="en-US" sz="1200" dirty="0" smtClean="0">
                <a:solidFill>
                  <a:srgbClr val="3F3F3F"/>
                </a:solidFill>
                <a:latin typeface="Arial"/>
                <a:cs typeface="Arial"/>
                <a:sym typeface="Arial"/>
              </a:rPr>
              <a:t> </a:t>
            </a:r>
            <a:r>
              <a:rPr lang="en-US" sz="1200" dirty="0" err="1" smtClean="0">
                <a:solidFill>
                  <a:srgbClr val="3F3F3F"/>
                </a:solidFill>
                <a:latin typeface="Arial"/>
                <a:cs typeface="Arial"/>
                <a:sym typeface="Arial"/>
              </a:rPr>
              <a:t>berkelayakan</a:t>
            </a:r>
            <a:r>
              <a:rPr lang="en-US" sz="1200" dirty="0" smtClean="0">
                <a:solidFill>
                  <a:srgbClr val="3F3F3F"/>
                </a:solidFill>
                <a:latin typeface="Arial"/>
                <a:cs typeface="Arial"/>
                <a:sym typeface="Arial"/>
              </a:rPr>
              <a:t> </a:t>
            </a:r>
            <a:r>
              <a:rPr lang="en-US" sz="1200" dirty="0" err="1" smtClean="0">
                <a:solidFill>
                  <a:srgbClr val="3F3F3F"/>
                </a:solidFill>
                <a:latin typeface="Arial"/>
                <a:cs typeface="Arial"/>
                <a:sym typeface="Arial"/>
              </a:rPr>
              <a:t>dan</a:t>
            </a:r>
            <a:r>
              <a:rPr lang="en-US" sz="1200" dirty="0" smtClean="0">
                <a:solidFill>
                  <a:srgbClr val="3F3F3F"/>
                </a:solidFill>
                <a:latin typeface="Arial"/>
                <a:cs typeface="Arial"/>
                <a:sym typeface="Arial"/>
              </a:rPr>
              <a:t> </a:t>
            </a:r>
            <a:r>
              <a:rPr lang="en-US" sz="1200" dirty="0" err="1" smtClean="0">
                <a:solidFill>
                  <a:srgbClr val="3F3F3F"/>
                </a:solidFill>
                <a:latin typeface="Arial"/>
                <a:cs typeface="Arial"/>
                <a:sym typeface="Arial"/>
              </a:rPr>
              <a:t>kutipan</a:t>
            </a:r>
            <a:r>
              <a:rPr lang="en-US" sz="1200" dirty="0" smtClean="0">
                <a:solidFill>
                  <a:srgbClr val="3F3F3F"/>
                </a:solidFill>
                <a:latin typeface="Arial"/>
                <a:cs typeface="Arial"/>
                <a:sym typeface="Arial"/>
              </a:rPr>
              <a:t> </a:t>
            </a:r>
            <a:r>
              <a:rPr lang="en-US" sz="1200" dirty="0" err="1" smtClean="0">
                <a:solidFill>
                  <a:srgbClr val="3F3F3F"/>
                </a:solidFill>
                <a:latin typeface="Arial"/>
                <a:cs typeface="Arial"/>
                <a:sym typeface="Arial"/>
              </a:rPr>
              <a:t>semula</a:t>
            </a:r>
            <a:r>
              <a:rPr lang="en-US" sz="1200" dirty="0" smtClean="0">
                <a:solidFill>
                  <a:srgbClr val="3F3F3F"/>
                </a:solidFill>
                <a:latin typeface="Arial"/>
                <a:cs typeface="Arial"/>
                <a:sym typeface="Arial"/>
              </a:rPr>
              <a:t> </a:t>
            </a:r>
            <a:r>
              <a:rPr lang="en-US" sz="1200" dirty="0" err="1" smtClean="0">
                <a:solidFill>
                  <a:srgbClr val="3F3F3F"/>
                </a:solidFill>
                <a:latin typeface="Arial"/>
                <a:cs typeface="Arial"/>
                <a:sym typeface="Arial"/>
              </a:rPr>
              <a:t>secara</a:t>
            </a:r>
            <a:r>
              <a:rPr lang="en-US" sz="1200" dirty="0" smtClean="0">
                <a:solidFill>
                  <a:srgbClr val="3F3F3F"/>
                </a:solidFill>
                <a:latin typeface="Arial"/>
                <a:cs typeface="Arial"/>
                <a:sym typeface="Arial"/>
              </a:rPr>
              <a:t>   </a:t>
            </a:r>
            <a:r>
              <a:rPr lang="en-US" sz="1200" dirty="0" err="1" smtClean="0">
                <a:solidFill>
                  <a:srgbClr val="3F3F3F"/>
                </a:solidFill>
                <a:latin typeface="Arial"/>
                <a:cs typeface="Arial"/>
                <a:sym typeface="Arial"/>
              </a:rPr>
              <a:t>sekali</a:t>
            </a:r>
            <a:r>
              <a:rPr lang="en-US" sz="1200" dirty="0" smtClean="0">
                <a:solidFill>
                  <a:srgbClr val="3F3F3F"/>
                </a:solidFill>
                <a:latin typeface="Arial"/>
                <a:cs typeface="Arial"/>
                <a:sym typeface="Arial"/>
              </a:rPr>
              <a:t> </a:t>
            </a:r>
            <a:r>
              <a:rPr lang="en-US" sz="1200" dirty="0" err="1" smtClean="0">
                <a:solidFill>
                  <a:srgbClr val="3F3F3F"/>
                </a:solidFill>
                <a:latin typeface="Arial"/>
                <a:cs typeface="Arial"/>
                <a:sym typeface="Arial"/>
              </a:rPr>
              <a:t>gus</a:t>
            </a:r>
            <a:r>
              <a:rPr lang="en-US" sz="1200" dirty="0" smtClean="0">
                <a:solidFill>
                  <a:srgbClr val="3F3F3F"/>
                </a:solidFill>
                <a:latin typeface="Arial"/>
                <a:cs typeface="Arial"/>
                <a:sym typeface="Arial"/>
              </a:rPr>
              <a:t>.  </a:t>
            </a:r>
            <a:endParaRPr lang="en-US" sz="1200" dirty="0" smtClean="0">
              <a:solidFill>
                <a:srgbClr val="3F3F3F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sz="1200" dirty="0">
              <a:solidFill>
                <a:srgbClr val="3F3F3F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err="1" smtClean="0">
                <a:solidFill>
                  <a:srgbClr val="3F3F3F"/>
                </a:solidFill>
              </a:rPr>
              <a:t>Terutama</a:t>
            </a:r>
            <a:r>
              <a:rPr lang="en-US" sz="1200" dirty="0" smtClean="0">
                <a:solidFill>
                  <a:srgbClr val="3F3F3F"/>
                </a:solidFill>
              </a:rPr>
              <a:t> </a:t>
            </a:r>
            <a:r>
              <a:rPr lang="en-US" sz="1200" dirty="0" err="1" smtClean="0">
                <a:solidFill>
                  <a:srgbClr val="3F3F3F"/>
                </a:solidFill>
              </a:rPr>
              <a:t>bagi</a:t>
            </a:r>
            <a:r>
              <a:rPr lang="en-US" sz="1200" dirty="0" smtClean="0">
                <a:solidFill>
                  <a:srgbClr val="3F3F3F"/>
                </a:solidFill>
              </a:rPr>
              <a:t> </a:t>
            </a:r>
            <a:r>
              <a:rPr lang="en-US" sz="1200" dirty="0" err="1" smtClean="0">
                <a:solidFill>
                  <a:srgbClr val="3F3F3F"/>
                </a:solidFill>
              </a:rPr>
              <a:t>pegawai</a:t>
            </a:r>
            <a:r>
              <a:rPr lang="en-US" sz="1200" dirty="0" smtClean="0">
                <a:solidFill>
                  <a:srgbClr val="3F3F3F"/>
                </a:solidFill>
              </a:rPr>
              <a:t> yang </a:t>
            </a:r>
            <a:r>
              <a:rPr lang="en-US" sz="1200" b="1" dirty="0" err="1" smtClean="0">
                <a:solidFill>
                  <a:srgbClr val="3F3F3F"/>
                </a:solidFill>
              </a:rPr>
              <a:t>bertukar</a:t>
            </a:r>
            <a:r>
              <a:rPr lang="en-US" sz="1200" b="1" dirty="0" smtClean="0">
                <a:solidFill>
                  <a:srgbClr val="3F3F3F"/>
                </a:solidFill>
              </a:rPr>
              <a:t> </a:t>
            </a:r>
            <a:r>
              <a:rPr lang="en-US" sz="1200" b="1" dirty="0" err="1" smtClean="0">
                <a:solidFill>
                  <a:srgbClr val="3F3F3F"/>
                </a:solidFill>
              </a:rPr>
              <a:t>wilayah</a:t>
            </a:r>
            <a:r>
              <a:rPr lang="en-US" sz="1200" b="1" dirty="0" smtClean="0">
                <a:solidFill>
                  <a:srgbClr val="3F3F3F"/>
                </a:solidFill>
              </a:rPr>
              <a:t> </a:t>
            </a:r>
            <a:r>
              <a:rPr lang="en-US" sz="1200" dirty="0" err="1" smtClean="0">
                <a:solidFill>
                  <a:srgbClr val="3F3F3F"/>
                </a:solidFill>
              </a:rPr>
              <a:t>dan</a:t>
            </a:r>
            <a:r>
              <a:rPr lang="en-US" sz="1200" dirty="0" smtClean="0">
                <a:solidFill>
                  <a:srgbClr val="3F3F3F"/>
                </a:solidFill>
              </a:rPr>
              <a:t> </a:t>
            </a:r>
            <a:r>
              <a:rPr lang="en-US" sz="1200" dirty="0" err="1" smtClean="0">
                <a:solidFill>
                  <a:srgbClr val="3F3F3F"/>
                </a:solidFill>
              </a:rPr>
              <a:t>menerima</a:t>
            </a:r>
            <a:r>
              <a:rPr lang="en-US" sz="1200" dirty="0" smtClean="0">
                <a:solidFill>
                  <a:srgbClr val="3F3F3F"/>
                </a:solidFill>
              </a:rPr>
              <a:t> </a:t>
            </a:r>
            <a:r>
              <a:rPr lang="en-US" sz="1200" dirty="0" err="1" smtClean="0">
                <a:solidFill>
                  <a:srgbClr val="3F3F3F"/>
                </a:solidFill>
              </a:rPr>
              <a:t>elaun</a:t>
            </a:r>
            <a:r>
              <a:rPr lang="en-US" sz="1200" dirty="0" smtClean="0">
                <a:solidFill>
                  <a:srgbClr val="3F3F3F"/>
                </a:solidFill>
              </a:rPr>
              <a:t> </a:t>
            </a:r>
            <a:r>
              <a:rPr lang="en-US" sz="1200" dirty="0" err="1" smtClean="0">
                <a:solidFill>
                  <a:srgbClr val="3F3F3F"/>
                </a:solidFill>
              </a:rPr>
              <a:t>wilayah</a:t>
            </a:r>
            <a:r>
              <a:rPr lang="en-US" sz="1200" dirty="0" smtClean="0">
                <a:solidFill>
                  <a:srgbClr val="3F3F3F"/>
                </a:solidFill>
              </a:rPr>
              <a:t> </a:t>
            </a:r>
            <a:r>
              <a:rPr lang="en-US" sz="1200" dirty="0" err="1" smtClean="0">
                <a:solidFill>
                  <a:srgbClr val="3F3F3F"/>
                </a:solidFill>
              </a:rPr>
              <a:t>seperti</a:t>
            </a:r>
            <a:r>
              <a:rPr lang="en-US" sz="1200" dirty="0" smtClean="0">
                <a:solidFill>
                  <a:srgbClr val="3F3F3F"/>
                </a:solidFill>
              </a:rPr>
              <a:t> </a:t>
            </a:r>
            <a:r>
              <a:rPr lang="en-US" sz="1200" dirty="0" err="1" smtClean="0">
                <a:solidFill>
                  <a:srgbClr val="3F3F3F"/>
                </a:solidFill>
              </a:rPr>
              <a:t>Bayaran</a:t>
            </a:r>
            <a:r>
              <a:rPr lang="en-US" sz="1200" dirty="0" smtClean="0">
                <a:solidFill>
                  <a:srgbClr val="3F3F3F"/>
                </a:solidFill>
              </a:rPr>
              <a:t> </a:t>
            </a:r>
            <a:r>
              <a:rPr lang="en-US" sz="1200" dirty="0" err="1" smtClean="0">
                <a:solidFill>
                  <a:srgbClr val="3F3F3F"/>
                </a:solidFill>
              </a:rPr>
              <a:t>Insentif</a:t>
            </a:r>
            <a:r>
              <a:rPr lang="en-US" sz="1200" dirty="0" smtClean="0">
                <a:solidFill>
                  <a:srgbClr val="3F3F3F"/>
                </a:solidFill>
              </a:rPr>
              <a:t> Wilayah (BIW) </a:t>
            </a:r>
            <a:r>
              <a:rPr lang="en-US" sz="1200" dirty="0" err="1" smtClean="0">
                <a:solidFill>
                  <a:srgbClr val="3F3F3F"/>
                </a:solidFill>
              </a:rPr>
              <a:t>dan</a:t>
            </a:r>
            <a:r>
              <a:rPr lang="en-US" sz="1200" dirty="0" smtClean="0">
                <a:solidFill>
                  <a:srgbClr val="3F3F3F"/>
                </a:solidFill>
              </a:rPr>
              <a:t> </a:t>
            </a:r>
            <a:r>
              <a:rPr lang="en-US" sz="1200" dirty="0" err="1" smtClean="0">
                <a:solidFill>
                  <a:srgbClr val="3F3F3F"/>
                </a:solidFill>
              </a:rPr>
              <a:t>Elaun</a:t>
            </a:r>
            <a:r>
              <a:rPr lang="en-US" sz="1200" dirty="0" smtClean="0">
                <a:solidFill>
                  <a:srgbClr val="3F3F3F"/>
                </a:solidFill>
              </a:rPr>
              <a:t> </a:t>
            </a:r>
            <a:r>
              <a:rPr lang="en-US" sz="1200" dirty="0" err="1" smtClean="0">
                <a:solidFill>
                  <a:srgbClr val="3F3F3F"/>
                </a:solidFill>
              </a:rPr>
              <a:t>Perumahan</a:t>
            </a:r>
            <a:r>
              <a:rPr lang="en-US" sz="1200" dirty="0" smtClean="0">
                <a:solidFill>
                  <a:srgbClr val="3F3F3F"/>
                </a:solidFill>
              </a:rPr>
              <a:t> Wilayah (EPW)</a:t>
            </a:r>
            <a:endParaRPr b="1" dirty="0"/>
          </a:p>
          <a:p>
            <a:pPr lvl="0" algn="just"/>
            <a:r>
              <a:rPr lang="en-US" sz="12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12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endParaRPr dirty="0"/>
          </a:p>
        </p:txBody>
      </p:sp>
      <p:grpSp>
        <p:nvGrpSpPr>
          <p:cNvPr id="1145" name="Google Shape;1145;p27"/>
          <p:cNvGrpSpPr/>
          <p:nvPr/>
        </p:nvGrpSpPr>
        <p:grpSpPr>
          <a:xfrm>
            <a:off x="8630659" y="4587974"/>
            <a:ext cx="472389" cy="504056"/>
            <a:chOff x="8630659" y="4587974"/>
            <a:chExt cx="472389" cy="504056"/>
          </a:xfrm>
        </p:grpSpPr>
        <p:sp>
          <p:nvSpPr>
            <p:cNvPr id="1146" name="Google Shape;1146;p27"/>
            <p:cNvSpPr/>
            <p:nvPr/>
          </p:nvSpPr>
          <p:spPr>
            <a:xfrm flipH="1">
              <a:off x="8630659" y="4587974"/>
              <a:ext cx="432048" cy="504056"/>
            </a:xfrm>
            <a:prstGeom prst="rtTriangle">
              <a:avLst/>
            </a:prstGeom>
            <a:solidFill>
              <a:srgbClr val="F8B2A3">
                <a:alpha val="5098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7" name="Google Shape;1147;p27"/>
            <p:cNvSpPr txBox="1"/>
            <p:nvPr/>
          </p:nvSpPr>
          <p:spPr>
            <a:xfrm>
              <a:off x="8748464" y="4808606"/>
              <a:ext cx="354584" cy="2769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 b="1" dirty="0" smtClean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10</a:t>
              </a:r>
              <a:endParaRPr sz="12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9" name="Google Shape;966;p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35270" y="1530381"/>
            <a:ext cx="439280" cy="439280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97195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-4564" y="123478"/>
            <a:ext cx="9144000" cy="576064"/>
          </a:xfrm>
        </p:spPr>
        <p:txBody>
          <a:bodyPr/>
          <a:lstStyle/>
          <a:p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RINGKASAN ELAUN PERKHIDMATAN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i="1" dirty="0"/>
              <a:t>PROGRAM LATIHAN KEPAKARAN (SARJANA PERUBATAN </a:t>
            </a:r>
            <a:r>
              <a:rPr lang="en-US" altLang="ko-KR" i="1" dirty="0" err="1"/>
              <a:t>i</a:t>
            </a:r>
            <a:r>
              <a:rPr lang="en-US" altLang="ko-KR" i="1" dirty="0"/>
              <a:t>-SYSTEM)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1756843"/>
              </p:ext>
            </p:extLst>
          </p:nvPr>
        </p:nvGraphicFramePr>
        <p:xfrm>
          <a:off x="467546" y="1203598"/>
          <a:ext cx="8280918" cy="2843128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581115">
                  <a:extLst>
                    <a:ext uri="{9D8B030D-6E8A-4147-A177-3AD203B41FA5}">
                      <a16:colId xmlns:a16="http://schemas.microsoft.com/office/drawing/2014/main" val="2271939153"/>
                    </a:ext>
                  </a:extLst>
                </a:gridCol>
                <a:gridCol w="3451331">
                  <a:extLst>
                    <a:ext uri="{9D8B030D-6E8A-4147-A177-3AD203B41FA5}">
                      <a16:colId xmlns:a16="http://schemas.microsoft.com/office/drawing/2014/main" val="1212821021"/>
                    </a:ext>
                  </a:extLst>
                </a:gridCol>
                <a:gridCol w="2577760">
                  <a:extLst>
                    <a:ext uri="{9D8B030D-6E8A-4147-A177-3AD203B41FA5}">
                      <a16:colId xmlns:a16="http://schemas.microsoft.com/office/drawing/2014/main" val="3656620624"/>
                    </a:ext>
                  </a:extLst>
                </a:gridCol>
                <a:gridCol w="1670712">
                  <a:extLst>
                    <a:ext uri="{9D8B030D-6E8A-4147-A177-3AD203B41FA5}">
                      <a16:colId xmlns:a16="http://schemas.microsoft.com/office/drawing/2014/main" val="398307934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MY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BIL</a:t>
                      </a:r>
                      <a:endParaRPr lang="en-MY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JENIS ELAUN /</a:t>
                      </a:r>
                      <a:r>
                        <a:rPr lang="en-MY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KEMUDAHAN</a:t>
                      </a:r>
                      <a:endParaRPr lang="en-MY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i</a:t>
                      </a:r>
                      <a:r>
                        <a:rPr lang="en-MY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-SYSTEM</a:t>
                      </a:r>
                      <a:endParaRPr lang="en-MY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CATATAN</a:t>
                      </a:r>
                      <a:endParaRPr lang="en-MY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0553443"/>
                  </a:ext>
                </a:extLst>
              </a:tr>
              <a:tr h="872088">
                <a:tc>
                  <a:txBody>
                    <a:bodyPr/>
                    <a:lstStyle/>
                    <a:p>
                      <a:pPr algn="ctr"/>
                      <a:r>
                        <a:rPr lang="en-MY" sz="16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</a:t>
                      </a:r>
                      <a:endParaRPr lang="en-MY" sz="16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MY" sz="16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IMBUHAN</a:t>
                      </a:r>
                      <a:r>
                        <a:rPr lang="en-MY" sz="1600" b="1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TETAP KERAIAN</a:t>
                      </a:r>
                    </a:p>
                    <a:p>
                      <a:pPr algn="l"/>
                      <a:r>
                        <a:rPr lang="en-MY" sz="1600" b="1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(ITK)</a:t>
                      </a:r>
                      <a:endParaRPr lang="en-MY" sz="16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MY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100" b="1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Kelayakan</a:t>
                      </a:r>
                      <a:r>
                        <a:rPr lang="en-MY" sz="11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en-MY" sz="1100" b="1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mengikut</a:t>
                      </a:r>
                      <a:endParaRPr lang="en-MY" sz="1100" b="1" baseline="0" dirty="0" smtClean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en-MY" sz="1100" b="1" baseline="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Gred</a:t>
                      </a:r>
                      <a:endParaRPr lang="en-MY" sz="1100" b="1" baseline="0" dirty="0" smtClean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en-MY" sz="11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PP Bil.4/2002 </a:t>
                      </a:r>
                      <a:br>
                        <a:rPr lang="en-MY" sz="11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</a:br>
                      <a:r>
                        <a:rPr lang="en-MY" sz="11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(</a:t>
                      </a:r>
                      <a:r>
                        <a:rPr lang="en-MY" sz="1100" baseline="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Lampiran</a:t>
                      </a:r>
                      <a:r>
                        <a:rPr lang="en-MY" sz="11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C8)</a:t>
                      </a:r>
                      <a:endParaRPr lang="en-MY" sz="11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21112408"/>
                  </a:ext>
                </a:extLst>
              </a:tr>
              <a:tr h="871200">
                <a:tc>
                  <a:txBody>
                    <a:bodyPr/>
                    <a:lstStyle/>
                    <a:p>
                      <a:pPr algn="ctr"/>
                      <a:r>
                        <a:rPr lang="en-MY" sz="16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</a:t>
                      </a:r>
                      <a:endParaRPr lang="en-MY" sz="16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MY" sz="16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IMBUHAN TETAP</a:t>
                      </a:r>
                      <a:r>
                        <a:rPr lang="en-MY" sz="1600" b="1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PERUMAHAN</a:t>
                      </a:r>
                    </a:p>
                    <a:p>
                      <a:pPr algn="l"/>
                      <a:r>
                        <a:rPr lang="en-MY" sz="1600" b="1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(ITP)</a:t>
                      </a:r>
                      <a:endParaRPr lang="en-MY" sz="16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MY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100" b="1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Kelayakan</a:t>
                      </a:r>
                      <a:r>
                        <a:rPr lang="en-MY" sz="11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en-MY" sz="1100" b="1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mengikut</a:t>
                      </a:r>
                      <a:r>
                        <a:rPr lang="en-MY" sz="11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/>
                      </a:r>
                      <a:br>
                        <a:rPr lang="en-MY" sz="11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</a:br>
                      <a:r>
                        <a:rPr lang="en-MY" sz="1100" b="1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Gred</a:t>
                      </a:r>
                      <a:r>
                        <a:rPr lang="en-MY" sz="11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/>
                      </a:r>
                      <a:br>
                        <a:rPr lang="en-MY" sz="11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</a:br>
                      <a:r>
                        <a:rPr lang="en-MY" sz="11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PP Bil.4/2002</a:t>
                      </a:r>
                      <a:br>
                        <a:rPr lang="en-MY" sz="11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</a:br>
                      <a:r>
                        <a:rPr lang="en-MY" sz="11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(</a:t>
                      </a:r>
                      <a:r>
                        <a:rPr lang="en-MY" sz="1100" b="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Lampiran</a:t>
                      </a:r>
                      <a:r>
                        <a:rPr lang="en-MY" sz="1100" b="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C8)</a:t>
                      </a:r>
                    </a:p>
                    <a:p>
                      <a:pPr algn="ctr"/>
                      <a:r>
                        <a:rPr lang="en-MY" sz="1100" b="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SPP Bil.4/2009</a:t>
                      </a:r>
                    </a:p>
                    <a:p>
                      <a:pPr algn="ctr"/>
                      <a:r>
                        <a:rPr lang="en-MY" sz="1100" b="1" baseline="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Kelayakan</a:t>
                      </a:r>
                      <a:r>
                        <a:rPr lang="en-MY" sz="1100" b="1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en-MY" sz="1100" b="1" baseline="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Mendiami</a:t>
                      </a:r>
                      <a:r>
                        <a:rPr lang="en-MY" sz="1100" b="1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en-MY" sz="1100" b="1" baseline="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Kuarters</a:t>
                      </a:r>
                      <a:r>
                        <a:rPr lang="en-MY" sz="1100" b="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/>
                      </a:r>
                      <a:br>
                        <a:rPr lang="en-MY" sz="1100" b="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</a:br>
                      <a:r>
                        <a:rPr lang="en-MY" sz="1100" b="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PP Bil.8/2015</a:t>
                      </a:r>
                      <a:endParaRPr lang="en-MY" sz="1100" b="0" dirty="0" smtClean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  <a:p>
                      <a:endParaRPr lang="en-MY" sz="11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59373185"/>
                  </a:ext>
                </a:extLst>
              </a:tr>
            </a:tbl>
          </a:graphicData>
        </a:graphic>
      </p:graphicFrame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7676" y="1707654"/>
            <a:ext cx="645636" cy="63401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2" cstate="print"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7676" y="2859782"/>
            <a:ext cx="645636" cy="634015"/>
          </a:xfrm>
          <a:prstGeom prst="rect">
            <a:avLst/>
          </a:prstGeom>
        </p:spPr>
      </p:pic>
      <p:grpSp>
        <p:nvGrpSpPr>
          <p:cNvPr id="7" name="Google Shape;1145;p27"/>
          <p:cNvGrpSpPr/>
          <p:nvPr/>
        </p:nvGrpSpPr>
        <p:grpSpPr>
          <a:xfrm>
            <a:off x="8630659" y="4587974"/>
            <a:ext cx="472389" cy="504056"/>
            <a:chOff x="8630659" y="4587974"/>
            <a:chExt cx="472389" cy="504056"/>
          </a:xfrm>
        </p:grpSpPr>
        <p:sp>
          <p:nvSpPr>
            <p:cNvPr id="9" name="Google Shape;1146;p27"/>
            <p:cNvSpPr/>
            <p:nvPr/>
          </p:nvSpPr>
          <p:spPr>
            <a:xfrm flipH="1">
              <a:off x="8630659" y="4587974"/>
              <a:ext cx="432048" cy="504056"/>
            </a:xfrm>
            <a:prstGeom prst="rtTriangle">
              <a:avLst/>
            </a:prstGeom>
            <a:solidFill>
              <a:srgbClr val="F8B2A3">
                <a:alpha val="5098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" name="Google Shape;1147;p27"/>
            <p:cNvSpPr txBox="1"/>
            <p:nvPr/>
          </p:nvSpPr>
          <p:spPr>
            <a:xfrm>
              <a:off x="8748464" y="4808606"/>
              <a:ext cx="354584" cy="2769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 b="1" dirty="0" smtClean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11</a:t>
              </a:r>
              <a:endParaRPr sz="12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60035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-4564" y="123478"/>
            <a:ext cx="9144000" cy="576064"/>
          </a:xfrm>
        </p:spPr>
        <p:txBody>
          <a:bodyPr/>
          <a:lstStyle/>
          <a:p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RINGKASAN ELAUN PERKHIDMATAN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i="1" dirty="0"/>
              <a:t>PROGRAM LATIHAN KEPAKARAN (SARJANA PERUBATAN </a:t>
            </a:r>
            <a:r>
              <a:rPr lang="en-US" altLang="ko-KR" i="1" dirty="0" err="1"/>
              <a:t>i</a:t>
            </a:r>
            <a:r>
              <a:rPr lang="en-US" altLang="ko-KR" i="1" dirty="0"/>
              <a:t>-SYSTEM)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5646099"/>
              </p:ext>
            </p:extLst>
          </p:nvPr>
        </p:nvGraphicFramePr>
        <p:xfrm>
          <a:off x="426977" y="1021133"/>
          <a:ext cx="8280918" cy="3945448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581115">
                  <a:extLst>
                    <a:ext uri="{9D8B030D-6E8A-4147-A177-3AD203B41FA5}">
                      <a16:colId xmlns:a16="http://schemas.microsoft.com/office/drawing/2014/main" val="2271939153"/>
                    </a:ext>
                  </a:extLst>
                </a:gridCol>
                <a:gridCol w="3451331">
                  <a:extLst>
                    <a:ext uri="{9D8B030D-6E8A-4147-A177-3AD203B41FA5}">
                      <a16:colId xmlns:a16="http://schemas.microsoft.com/office/drawing/2014/main" val="1212821021"/>
                    </a:ext>
                  </a:extLst>
                </a:gridCol>
                <a:gridCol w="2577760">
                  <a:extLst>
                    <a:ext uri="{9D8B030D-6E8A-4147-A177-3AD203B41FA5}">
                      <a16:colId xmlns:a16="http://schemas.microsoft.com/office/drawing/2014/main" val="3656620624"/>
                    </a:ext>
                  </a:extLst>
                </a:gridCol>
                <a:gridCol w="1670712">
                  <a:extLst>
                    <a:ext uri="{9D8B030D-6E8A-4147-A177-3AD203B41FA5}">
                      <a16:colId xmlns:a16="http://schemas.microsoft.com/office/drawing/2014/main" val="398307934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MY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BIL</a:t>
                      </a:r>
                      <a:endParaRPr lang="en-MY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JENIS ELAUN /</a:t>
                      </a:r>
                      <a:r>
                        <a:rPr lang="en-MY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KEMUDAHAN</a:t>
                      </a:r>
                      <a:endParaRPr lang="en-MY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i</a:t>
                      </a:r>
                      <a:r>
                        <a:rPr lang="en-MY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-SYSTEM</a:t>
                      </a:r>
                      <a:endParaRPr lang="en-MY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CATATAN</a:t>
                      </a:r>
                      <a:endParaRPr lang="en-MY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0553443"/>
                  </a:ext>
                </a:extLst>
              </a:tr>
              <a:tr h="872088">
                <a:tc>
                  <a:txBody>
                    <a:bodyPr/>
                    <a:lstStyle/>
                    <a:p>
                      <a:pPr algn="ctr"/>
                      <a:r>
                        <a:rPr lang="en-MY" sz="16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3</a:t>
                      </a:r>
                      <a:endParaRPr lang="en-MY" sz="16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MY" sz="16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BAYARAN IMBUHAN SARA</a:t>
                      </a:r>
                    </a:p>
                    <a:p>
                      <a:pPr algn="l"/>
                      <a:r>
                        <a:rPr lang="en-MY" sz="16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HIDUP </a:t>
                      </a:r>
                      <a:r>
                        <a:rPr lang="en-MY" sz="10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(</a:t>
                      </a:r>
                      <a:r>
                        <a:rPr lang="en-MY" sz="9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BAYARAN SARA HIDUP)</a:t>
                      </a:r>
                    </a:p>
                    <a:p>
                      <a:pPr algn="l"/>
                      <a:r>
                        <a:rPr lang="en-MY" sz="16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(BISH)</a:t>
                      </a:r>
                      <a:endParaRPr lang="en-MY" sz="16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MY" sz="1100" b="1" dirty="0" smtClean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endParaRPr lang="en-MY" sz="1100" b="1" dirty="0" smtClean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endParaRPr lang="en-MY" sz="1100" b="1" dirty="0" smtClean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1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Kadar </a:t>
                      </a:r>
                      <a:r>
                        <a:rPr lang="en-MY" sz="1100" b="1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mengikut</a:t>
                      </a:r>
                      <a:r>
                        <a:rPr lang="en-MY" sz="11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</a:t>
                      </a:r>
                    </a:p>
                    <a:p>
                      <a:pPr algn="ctr"/>
                      <a:r>
                        <a:rPr lang="en-MY" sz="1100" b="1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lokasi</a:t>
                      </a:r>
                      <a:r>
                        <a:rPr lang="en-MY" sz="1100" b="1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en-MY" sz="1100" b="1" baseline="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institusi</a:t>
                      </a:r>
                      <a:r>
                        <a:rPr lang="en-MY" sz="1100" b="1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</a:t>
                      </a:r>
                    </a:p>
                    <a:p>
                      <a:pPr algn="ctr"/>
                      <a:r>
                        <a:rPr lang="en-MY" sz="1100" b="1" baseline="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pengajian</a:t>
                      </a:r>
                      <a:endParaRPr lang="en-MY" sz="1100" b="1" baseline="0" dirty="0" smtClean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en-MY" sz="11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PP Bil.7/2019 </a:t>
                      </a:r>
                      <a:endParaRPr lang="en-MY" sz="11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21112408"/>
                  </a:ext>
                </a:extLst>
              </a:tr>
              <a:tr h="871200">
                <a:tc>
                  <a:txBody>
                    <a:bodyPr/>
                    <a:lstStyle/>
                    <a:p>
                      <a:pPr algn="ctr"/>
                      <a:r>
                        <a:rPr lang="en-MY" sz="16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4</a:t>
                      </a:r>
                      <a:endParaRPr lang="en-MY" sz="16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MY" sz="16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BAYARAN INSENTIF</a:t>
                      </a:r>
                      <a:r>
                        <a:rPr lang="en-MY" sz="1600" b="1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</a:t>
                      </a:r>
                      <a:br>
                        <a:rPr lang="en-MY" sz="1600" b="1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</a:br>
                      <a:r>
                        <a:rPr lang="en-MY" sz="1600" b="1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PERKHIDMATAN KRITIKAL</a:t>
                      </a:r>
                    </a:p>
                    <a:p>
                      <a:pPr algn="l"/>
                      <a:r>
                        <a:rPr lang="en-MY" sz="1600" b="1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(BIPK)</a:t>
                      </a:r>
                      <a:endParaRPr lang="en-MY" sz="16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MY" sz="1000" b="1" dirty="0" smtClean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endParaRPr lang="en-MY" sz="1000" b="1" dirty="0" smtClean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endParaRPr lang="en-MY" sz="1000" b="1" dirty="0" smtClean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100" b="1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Kelayakan</a:t>
                      </a:r>
                      <a:r>
                        <a:rPr lang="en-MY" sz="11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/>
                      </a:r>
                      <a:br>
                        <a:rPr lang="en-MY" sz="11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</a:br>
                      <a:r>
                        <a:rPr lang="en-MY" sz="11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SPP Bil.17/2007</a:t>
                      </a:r>
                      <a:br>
                        <a:rPr lang="en-MY" sz="11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</a:br>
                      <a:r>
                        <a:rPr lang="en-MY" sz="1100" b="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SPP Bil.4/2009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59373185"/>
                  </a:ext>
                </a:extLst>
              </a:tr>
              <a:tr h="871200">
                <a:tc>
                  <a:txBody>
                    <a:bodyPr/>
                    <a:lstStyle/>
                    <a:p>
                      <a:pPr algn="ctr"/>
                      <a:r>
                        <a:rPr lang="en-MY" sz="16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5</a:t>
                      </a:r>
                      <a:endParaRPr lang="en-MY" sz="16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MY" sz="16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BAYARAN IMBUHAN</a:t>
                      </a:r>
                      <a:br>
                        <a:rPr lang="en-MY" sz="16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</a:br>
                      <a:r>
                        <a:rPr lang="en-MY" sz="1600" b="1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PERUMAHAN WILAYAH</a:t>
                      </a:r>
                    </a:p>
                    <a:p>
                      <a:pPr algn="l"/>
                      <a:r>
                        <a:rPr lang="en-MY" sz="900" b="1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(</a:t>
                      </a:r>
                      <a:r>
                        <a:rPr lang="en-MY" sz="9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ELAUN</a:t>
                      </a:r>
                      <a:r>
                        <a:rPr lang="en-MY" sz="900" b="1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PERUMAHAN WILAYAH)</a:t>
                      </a:r>
                      <a:endParaRPr lang="en-MY" sz="900" b="1" dirty="0" smtClean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  <a:p>
                      <a:pPr algn="l"/>
                      <a:r>
                        <a:rPr lang="en-MY" sz="16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(BIPW)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MY" sz="1000" b="1" dirty="0" smtClean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100" b="1" baseline="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Kelayakan</a:t>
                      </a:r>
                      <a:endParaRPr lang="en-MY" sz="1100" b="1" baseline="0" dirty="0" smtClean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en-MY" sz="11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PP Bil.7/2019</a:t>
                      </a:r>
                      <a:br>
                        <a:rPr lang="en-MY" sz="11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</a:br>
                      <a:r>
                        <a:rPr lang="en-MY" sz="11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SPP Bil.4/2009</a:t>
                      </a:r>
                      <a:endParaRPr lang="en-MY" sz="1100" dirty="0" smtClean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00018959"/>
                  </a:ext>
                </a:extLst>
              </a:tr>
              <a:tr h="871200">
                <a:tc>
                  <a:txBody>
                    <a:bodyPr/>
                    <a:lstStyle/>
                    <a:p>
                      <a:pPr algn="ctr"/>
                      <a:r>
                        <a:rPr lang="en-MY" sz="16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6</a:t>
                      </a:r>
                      <a:endParaRPr lang="en-MY" sz="16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MY" sz="16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BAYARAN INSENTIF</a:t>
                      </a:r>
                      <a:r>
                        <a:rPr lang="en-MY" sz="1600" b="1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WILAYAH</a:t>
                      </a:r>
                    </a:p>
                    <a:p>
                      <a:pPr algn="l"/>
                      <a:r>
                        <a:rPr lang="en-MY" sz="1600" b="1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(BIW)</a:t>
                      </a:r>
                      <a:endParaRPr lang="en-MY" sz="1600" b="1" dirty="0" smtClean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MY" sz="1000" b="1" dirty="0" smtClean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1100" b="1" baseline="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Kelayakan</a:t>
                      </a:r>
                      <a:r>
                        <a:rPr lang="en-MY" sz="11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/>
                      </a:r>
                      <a:br>
                        <a:rPr lang="en-MY" sz="11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</a:br>
                      <a:r>
                        <a:rPr lang="en-MY" sz="11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SPP Bil.4/2009 </a:t>
                      </a:r>
                      <a:endParaRPr lang="en-MY" sz="1100" dirty="0" smtClean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65911708"/>
                  </a:ext>
                </a:extLst>
              </a:tr>
            </a:tbl>
          </a:graphicData>
        </a:graphic>
      </p:graphicFrame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0834" y="1547179"/>
            <a:ext cx="645636" cy="63401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3294" y="2386157"/>
            <a:ext cx="645636" cy="63401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1324" y="3363838"/>
            <a:ext cx="513935" cy="51393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5974" y="4290063"/>
            <a:ext cx="513935" cy="513935"/>
          </a:xfrm>
          <a:prstGeom prst="rect">
            <a:avLst/>
          </a:prstGeom>
        </p:spPr>
      </p:pic>
      <p:grpSp>
        <p:nvGrpSpPr>
          <p:cNvPr id="11" name="Google Shape;1145;p27"/>
          <p:cNvGrpSpPr/>
          <p:nvPr/>
        </p:nvGrpSpPr>
        <p:grpSpPr>
          <a:xfrm>
            <a:off x="8630659" y="4587974"/>
            <a:ext cx="472389" cy="504056"/>
            <a:chOff x="8630659" y="4587974"/>
            <a:chExt cx="472389" cy="504056"/>
          </a:xfrm>
        </p:grpSpPr>
        <p:sp>
          <p:nvSpPr>
            <p:cNvPr id="14" name="Google Shape;1146;p27"/>
            <p:cNvSpPr/>
            <p:nvPr/>
          </p:nvSpPr>
          <p:spPr>
            <a:xfrm flipH="1">
              <a:off x="8630659" y="4587974"/>
              <a:ext cx="432048" cy="504056"/>
            </a:xfrm>
            <a:prstGeom prst="rtTriangle">
              <a:avLst/>
            </a:prstGeom>
            <a:solidFill>
              <a:srgbClr val="F8B2A3">
                <a:alpha val="5098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" name="Google Shape;1147;p27"/>
            <p:cNvSpPr txBox="1"/>
            <p:nvPr/>
          </p:nvSpPr>
          <p:spPr>
            <a:xfrm>
              <a:off x="8748464" y="4808606"/>
              <a:ext cx="354584" cy="2769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 b="1" dirty="0" smtClean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12</a:t>
              </a:r>
              <a:endParaRPr sz="12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5253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PENYELARASAN EMOLUMEN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 smtClean="0"/>
              <a:t>KENAIKAN GAJI TAHUNAN (KGT)</a:t>
            </a:r>
            <a:endParaRPr lang="en-US" altLang="ko-KR" dirty="0"/>
          </a:p>
        </p:txBody>
      </p:sp>
      <p:grpSp>
        <p:nvGrpSpPr>
          <p:cNvPr id="6" name="Group 5"/>
          <p:cNvGrpSpPr/>
          <p:nvPr/>
        </p:nvGrpSpPr>
        <p:grpSpPr>
          <a:xfrm>
            <a:off x="899592" y="1521505"/>
            <a:ext cx="864096" cy="1188088"/>
            <a:chOff x="2391994" y="1635646"/>
            <a:chExt cx="805454" cy="158408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4" name="Rectangle 3"/>
            <p:cNvSpPr/>
            <p:nvPr/>
          </p:nvSpPr>
          <p:spPr>
            <a:xfrm>
              <a:off x="2391994" y="1635646"/>
              <a:ext cx="805454" cy="792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" name="Isosceles Triangle 4"/>
            <p:cNvSpPr/>
            <p:nvPr/>
          </p:nvSpPr>
          <p:spPr>
            <a:xfrm rot="10800000">
              <a:off x="2391994" y="2427734"/>
              <a:ext cx="805454" cy="792000"/>
            </a:xfrm>
            <a:prstGeom prst="triangle">
              <a:avLst>
                <a:gd name="adj" fmla="val 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1835696" y="1427946"/>
            <a:ext cx="2664296" cy="1291676"/>
            <a:chOff x="496119" y="2418522"/>
            <a:chExt cx="1752190" cy="1291676"/>
          </a:xfrm>
          <a:noFill/>
        </p:grpSpPr>
        <p:sp>
          <p:nvSpPr>
            <p:cNvPr id="9" name="TextBox 8"/>
            <p:cNvSpPr txBox="1"/>
            <p:nvPr/>
          </p:nvSpPr>
          <p:spPr>
            <a:xfrm>
              <a:off x="496119" y="2879201"/>
              <a:ext cx="1752190" cy="830997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Keputusan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Pergerakan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Gaji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perlu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diurus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oleh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Jabatan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terakhir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pegawai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sehingga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diluluskan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penempatan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ke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JSL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96119" y="2418522"/>
              <a:ext cx="175219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 smtClean="0">
                  <a:solidFill>
                    <a:schemeClr val="accent2"/>
                  </a:solidFill>
                  <a:cs typeface="Arial" pitchFamily="34" charset="0"/>
                </a:rPr>
                <a:t>KEPUTUSAN PERGERAKAN GAJI</a:t>
              </a:r>
              <a:endParaRPr lang="ko-KR" altLang="en-US" sz="1400" b="1" dirty="0">
                <a:solidFill>
                  <a:schemeClr val="accent2"/>
                </a:solidFill>
                <a:cs typeface="Arial" pitchFamily="34" charset="0"/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977080" y="1564253"/>
            <a:ext cx="7091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cs typeface="Arial" pitchFamily="34" charset="0"/>
              </a:rPr>
              <a:t>01</a:t>
            </a:r>
            <a:endParaRPr lang="ko-KR" altLang="en-US" sz="3600" b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cs typeface="Arial" pitchFamily="34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4868951" y="1521472"/>
            <a:ext cx="864096" cy="1188088"/>
            <a:chOff x="2391994" y="1635646"/>
            <a:chExt cx="805454" cy="1584088"/>
          </a:xfrm>
          <a:solidFill>
            <a:srgbClr val="98DFBB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3" name="Rectangle 12"/>
            <p:cNvSpPr/>
            <p:nvPr/>
          </p:nvSpPr>
          <p:spPr>
            <a:xfrm>
              <a:off x="2391994" y="1635646"/>
              <a:ext cx="805454" cy="792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Isosceles Triangle 13"/>
            <p:cNvSpPr/>
            <p:nvPr/>
          </p:nvSpPr>
          <p:spPr>
            <a:xfrm rot="10800000">
              <a:off x="2391994" y="2427734"/>
              <a:ext cx="805454" cy="792000"/>
            </a:xfrm>
            <a:prstGeom prst="triangle">
              <a:avLst>
                <a:gd name="adj" fmla="val 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805055" y="1433616"/>
            <a:ext cx="3087425" cy="1640076"/>
            <a:chOff x="496118" y="2469560"/>
            <a:chExt cx="2030463" cy="1640076"/>
          </a:xfrm>
          <a:noFill/>
        </p:grpSpPr>
        <p:sp>
          <p:nvSpPr>
            <p:cNvPr id="16" name="TextBox 15"/>
            <p:cNvSpPr txBox="1"/>
            <p:nvPr/>
          </p:nvSpPr>
          <p:spPr>
            <a:xfrm>
              <a:off x="496118" y="2724641"/>
              <a:ext cx="2030463" cy="138499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i="1" u="sng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SEBELUM DILULUSKAN KE JSL</a:t>
              </a:r>
            </a:p>
            <a:p>
              <a:pPr algn="just"/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PSD Form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dikemukakan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kepada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Jabatan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asal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bagi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penilaian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untuk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KGT</a:t>
              </a:r>
            </a:p>
            <a:p>
              <a:r>
                <a:rPr lang="en-US" altLang="ko-KR" sz="1200" b="1" i="1" u="sng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SELEPAS DILULUSKAN KE JSL</a:t>
              </a:r>
            </a:p>
            <a:p>
              <a:pPr algn="just"/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PSD Form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dikemukakan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kepada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BPL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sebelum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30 November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setiap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tahun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untuk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pemantauan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prestasi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96119" y="2469560"/>
              <a:ext cx="175219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 smtClean="0">
                  <a:solidFill>
                    <a:schemeClr val="accent3"/>
                  </a:solidFill>
                  <a:cs typeface="Arial" pitchFamily="34" charset="0"/>
                </a:rPr>
                <a:t>LNPT / PSD FORM 6/93</a:t>
              </a:r>
              <a:endParaRPr lang="ko-KR" altLang="en-US" sz="1400" b="1" dirty="0">
                <a:solidFill>
                  <a:schemeClr val="accent3"/>
                </a:solidFill>
                <a:cs typeface="Arial" pitchFamily="34" charset="0"/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4946439" y="1564220"/>
            <a:ext cx="7091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cs typeface="Arial" pitchFamily="34" charset="0"/>
              </a:rPr>
              <a:t>02</a:t>
            </a:r>
            <a:endParaRPr lang="ko-KR" altLang="en-US" sz="3600" b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cs typeface="Arial" pitchFamily="34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2771800" y="3213682"/>
            <a:ext cx="864096" cy="1188088"/>
            <a:chOff x="2391994" y="1635646"/>
            <a:chExt cx="805454" cy="1584088"/>
          </a:xfrm>
          <a:solidFill>
            <a:srgbClr val="F8B2A3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20" name="Rectangle 19"/>
            <p:cNvSpPr/>
            <p:nvPr/>
          </p:nvSpPr>
          <p:spPr>
            <a:xfrm>
              <a:off x="2391994" y="1635646"/>
              <a:ext cx="805454" cy="792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21" name="Isosceles Triangle 20"/>
            <p:cNvSpPr/>
            <p:nvPr/>
          </p:nvSpPr>
          <p:spPr>
            <a:xfrm rot="10800000">
              <a:off x="2391994" y="2427734"/>
              <a:ext cx="805454" cy="792000"/>
            </a:xfrm>
            <a:prstGeom prst="triangle">
              <a:avLst>
                <a:gd name="adj" fmla="val 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3707904" y="3180301"/>
            <a:ext cx="2664296" cy="1086078"/>
            <a:chOff x="496119" y="2469560"/>
            <a:chExt cx="1752190" cy="1086078"/>
          </a:xfrm>
          <a:noFill/>
        </p:grpSpPr>
        <p:sp>
          <p:nvSpPr>
            <p:cNvPr id="23" name="TextBox 22"/>
            <p:cNvSpPr txBox="1"/>
            <p:nvPr/>
          </p:nvSpPr>
          <p:spPr>
            <a:xfrm>
              <a:off x="496119" y="2724641"/>
              <a:ext cx="1752190" cy="830997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Pergerakan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Gaji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Tahunan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pegawai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adalah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dibawah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tanggungjawab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JSL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sepanjang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tempoh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pengajian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setelah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diluluskan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penempatan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ke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JSL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496119" y="2469560"/>
              <a:ext cx="175219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 smtClean="0">
                  <a:solidFill>
                    <a:schemeClr val="accent1"/>
                  </a:solidFill>
                  <a:cs typeface="Arial" pitchFamily="34" charset="0"/>
                </a:rPr>
                <a:t>TANGGUNGJAWAB BPL</a:t>
              </a:r>
              <a:endParaRPr lang="ko-KR" altLang="en-US" sz="14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849288" y="3256430"/>
            <a:ext cx="7091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cs typeface="Arial" pitchFamily="34" charset="0"/>
              </a:rPr>
              <a:t>03</a:t>
            </a:r>
            <a:endParaRPr lang="ko-KR" altLang="en-US" sz="3600" b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cs typeface="Arial" pitchFamily="34" charset="0"/>
            </a:endParaRPr>
          </a:p>
        </p:txBody>
      </p:sp>
      <p:grpSp>
        <p:nvGrpSpPr>
          <p:cNvPr id="26" name="Google Shape;1145;p27"/>
          <p:cNvGrpSpPr/>
          <p:nvPr/>
        </p:nvGrpSpPr>
        <p:grpSpPr>
          <a:xfrm>
            <a:off x="8630659" y="4587974"/>
            <a:ext cx="472389" cy="504056"/>
            <a:chOff x="8630659" y="4587974"/>
            <a:chExt cx="472389" cy="504056"/>
          </a:xfrm>
        </p:grpSpPr>
        <p:sp>
          <p:nvSpPr>
            <p:cNvPr id="27" name="Google Shape;1146;p27"/>
            <p:cNvSpPr/>
            <p:nvPr/>
          </p:nvSpPr>
          <p:spPr>
            <a:xfrm flipH="1">
              <a:off x="8630659" y="4587974"/>
              <a:ext cx="432048" cy="504056"/>
            </a:xfrm>
            <a:prstGeom prst="rtTriangle">
              <a:avLst/>
            </a:prstGeom>
            <a:solidFill>
              <a:srgbClr val="F8B2A3">
                <a:alpha val="5098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" name="Google Shape;1147;p27"/>
            <p:cNvSpPr txBox="1"/>
            <p:nvPr/>
          </p:nvSpPr>
          <p:spPr>
            <a:xfrm>
              <a:off x="8748464" y="4808606"/>
              <a:ext cx="354584" cy="2769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 b="1" dirty="0" smtClean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13</a:t>
              </a:r>
              <a:endParaRPr sz="12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49445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 txBox="1">
            <a:spLocks/>
          </p:cNvSpPr>
          <p:nvPr/>
        </p:nvSpPr>
        <p:spPr>
          <a:xfrm>
            <a:off x="0" y="136245"/>
            <a:ext cx="9144000" cy="576064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JAWATAN SIMPANAN LATIHAN</a:t>
            </a:r>
            <a:endParaRPr lang="en-US" sz="3600" b="1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36" name="Text Placeholder 2"/>
          <p:cNvSpPr txBox="1">
            <a:spLocks/>
          </p:cNvSpPr>
          <p:nvPr/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ko-KR" sz="1400" i="1" dirty="0" smtClean="0"/>
              <a:t>URUSAN PERKHIDMATAN</a:t>
            </a:r>
            <a:endParaRPr lang="en-US" altLang="ko-KR" sz="1400" i="1" dirty="0"/>
          </a:p>
        </p:txBody>
      </p:sp>
      <p:grpSp>
        <p:nvGrpSpPr>
          <p:cNvPr id="44" name="Group 43"/>
          <p:cNvGrpSpPr/>
          <p:nvPr/>
        </p:nvGrpSpPr>
        <p:grpSpPr>
          <a:xfrm>
            <a:off x="1043608" y="1203598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41" name="Pentagon 40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42" name="Pentagon 41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err="1" smtClean="0"/>
                <a:t>Pembayaran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Gaji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dan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Elaun</a:t>
              </a:r>
              <a:endParaRPr lang="ko-KR" altLang="en-US" sz="1100" b="1" dirty="0"/>
            </a:p>
          </p:txBody>
        </p:sp>
        <p:sp>
          <p:nvSpPr>
            <p:cNvPr id="43" name="Diamond 42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1033051" y="1805807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46" name="Pentagon 45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47" name="Pentagon 46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err="1" smtClean="0"/>
                <a:t>Kenaikan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Pangkat</a:t>
              </a:r>
              <a:endParaRPr lang="ko-KR" altLang="en-US" sz="1100" b="1" dirty="0"/>
            </a:p>
          </p:txBody>
        </p:sp>
        <p:sp>
          <p:nvSpPr>
            <p:cNvPr id="48" name="Diamond 47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1029678" y="2446829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50" name="Pentagon 49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51" name="Pentagon 50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err="1" smtClean="0"/>
                <a:t>Pengemaskinian</a:t>
              </a:r>
              <a:r>
                <a:rPr lang="en-MY" altLang="ko-KR" sz="1100" b="1" dirty="0" smtClean="0"/>
                <a:t> BPK</a:t>
              </a:r>
              <a:endParaRPr lang="ko-KR" altLang="en-US" sz="1100" b="1" dirty="0"/>
            </a:p>
          </p:txBody>
        </p:sp>
        <p:sp>
          <p:nvSpPr>
            <p:cNvPr id="52" name="Diamond 51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1029678" y="3156052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54" name="Pentagon 53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55" name="Pentagon 54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smtClean="0"/>
                <a:t>PSD Form 6/93 </a:t>
              </a:r>
              <a:br>
                <a:rPr lang="en-MY" altLang="ko-KR" sz="1100" b="1" dirty="0" smtClean="0"/>
              </a:br>
              <a:r>
                <a:rPr lang="en-MY" altLang="ko-KR" sz="1100" b="1" dirty="0" err="1" smtClean="0"/>
                <a:t>Penilaian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Tahunan</a:t>
              </a:r>
              <a:endParaRPr lang="ko-KR" altLang="en-US" sz="1100" b="1" dirty="0"/>
            </a:p>
          </p:txBody>
        </p:sp>
        <p:sp>
          <p:nvSpPr>
            <p:cNvPr id="56" name="Diamond 55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1047056" y="3865275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58" name="Pentagon 57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59" name="Pentagon 58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smtClean="0"/>
                <a:t>Sara </a:t>
              </a:r>
              <a:r>
                <a:rPr lang="en-MY" altLang="ko-KR" sz="1100" b="1" dirty="0" err="1" smtClean="0"/>
                <a:t>Ubat</a:t>
              </a:r>
              <a:r>
                <a:rPr lang="en-MY" altLang="ko-KR" sz="1100" b="1" dirty="0"/>
                <a:t> </a:t>
              </a:r>
              <a:r>
                <a:rPr lang="en-MY" altLang="ko-KR" sz="1100" b="1" dirty="0" smtClean="0"/>
                <a:t>/ </a:t>
              </a:r>
              <a:r>
                <a:rPr lang="en-MY" altLang="ko-KR" sz="1100" b="1" dirty="0" err="1" smtClean="0"/>
                <a:t>Pinjaman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Perumahan</a:t>
              </a:r>
              <a:r>
                <a:rPr lang="en-MY" altLang="ko-KR" sz="1100" b="1" dirty="0" smtClean="0"/>
                <a:t> / </a:t>
              </a:r>
              <a:r>
                <a:rPr lang="en-MY" altLang="ko-KR" sz="1100" b="1" dirty="0" err="1" smtClean="0"/>
                <a:t>Komputer</a:t>
              </a:r>
              <a:endParaRPr lang="ko-KR" altLang="en-US" sz="1100" b="1" dirty="0"/>
            </a:p>
          </p:txBody>
        </p:sp>
        <p:sp>
          <p:nvSpPr>
            <p:cNvPr id="60" name="Diamond 59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3655555" y="1203598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62" name="Pentagon 61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63" name="Pentagon 62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err="1" smtClean="0"/>
                <a:t>Pengisytiharan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harta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melalui</a:t>
              </a:r>
              <a:r>
                <a:rPr lang="en-MY" altLang="ko-KR" sz="1100" b="1" dirty="0" smtClean="0"/>
                <a:t> HRMIS</a:t>
              </a:r>
              <a:endParaRPr lang="ko-KR" altLang="en-US" sz="1100" b="1" dirty="0"/>
            </a:p>
          </p:txBody>
        </p:sp>
        <p:sp>
          <p:nvSpPr>
            <p:cNvPr id="64" name="Diamond 63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3644998" y="1805807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66" name="Pentagon 65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67" name="Pentagon 66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err="1" smtClean="0"/>
                <a:t>Urusan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Cuti</a:t>
              </a:r>
              <a:endParaRPr lang="ko-KR" altLang="en-US" sz="1100" b="1" dirty="0"/>
            </a:p>
          </p:txBody>
        </p:sp>
        <p:sp>
          <p:nvSpPr>
            <p:cNvPr id="68" name="Diamond 67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3641625" y="2446829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70" name="Pentagon 69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71" name="Pentagon 70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smtClean="0"/>
                <a:t>Guarantee Letter (GL)</a:t>
              </a:r>
              <a:endParaRPr lang="ko-KR" altLang="en-US" sz="1100" b="1" dirty="0"/>
            </a:p>
          </p:txBody>
        </p:sp>
        <p:sp>
          <p:nvSpPr>
            <p:cNvPr id="72" name="Diamond 71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3641625" y="3156052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74" name="Pentagon 73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75" name="Pentagon 74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err="1" smtClean="0"/>
                <a:t>Pengesahan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Majikan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Urusan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Pinjaman</a:t>
              </a:r>
              <a:endParaRPr lang="ko-KR" altLang="en-US" sz="1100" b="1" dirty="0"/>
            </a:p>
          </p:txBody>
        </p:sp>
        <p:sp>
          <p:nvSpPr>
            <p:cNvPr id="76" name="Diamond 75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77" name="Group 76"/>
          <p:cNvGrpSpPr/>
          <p:nvPr/>
        </p:nvGrpSpPr>
        <p:grpSpPr>
          <a:xfrm>
            <a:off x="3659003" y="3865275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78" name="Pentagon 77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79" name="Pentagon 78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err="1" smtClean="0"/>
                <a:t>Kemudahan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Bagi</a:t>
              </a:r>
              <a:r>
                <a:rPr lang="en-MY" altLang="ko-KR" sz="1100" b="1" dirty="0" smtClean="0"/>
                <a:t> Yang </a:t>
              </a:r>
              <a:r>
                <a:rPr lang="en-MY" altLang="ko-KR" sz="1100" b="1" dirty="0" err="1" smtClean="0"/>
                <a:t>Bertukar</a:t>
              </a:r>
              <a:r>
                <a:rPr lang="en-MY" altLang="ko-KR" sz="1100" b="1" dirty="0" smtClean="0"/>
                <a:t> Wilayah</a:t>
              </a:r>
              <a:endParaRPr lang="ko-KR" altLang="en-US" sz="1100" b="1" dirty="0"/>
            </a:p>
          </p:txBody>
        </p:sp>
        <p:sp>
          <p:nvSpPr>
            <p:cNvPr id="80" name="Diamond 79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81" name="Group 80"/>
          <p:cNvGrpSpPr/>
          <p:nvPr/>
        </p:nvGrpSpPr>
        <p:grpSpPr>
          <a:xfrm>
            <a:off x="6267502" y="1203598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82" name="Pentagon 81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83" name="Pentagon 82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err="1" smtClean="0"/>
                <a:t>Peletakan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Jawatan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Pegawai</a:t>
              </a:r>
              <a:endParaRPr lang="ko-KR" altLang="en-US" sz="1100" b="1" dirty="0"/>
            </a:p>
          </p:txBody>
        </p:sp>
        <p:sp>
          <p:nvSpPr>
            <p:cNvPr id="84" name="Diamond 83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6256945" y="1805807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86" name="Pentagon 85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87" name="Pentagon 86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err="1" smtClean="0"/>
                <a:t>Pengurusan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Tatatertib</a:t>
              </a:r>
              <a:endParaRPr lang="ko-KR" altLang="en-US" sz="1100" b="1" dirty="0"/>
            </a:p>
          </p:txBody>
        </p:sp>
        <p:sp>
          <p:nvSpPr>
            <p:cNvPr id="88" name="Diamond 87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89" name="Group 88"/>
          <p:cNvGrpSpPr/>
          <p:nvPr/>
        </p:nvGrpSpPr>
        <p:grpSpPr>
          <a:xfrm>
            <a:off x="6267502" y="2446829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90" name="Pentagon 89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91" name="Pentagon 90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err="1" smtClean="0"/>
                <a:t>Permohonan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Ke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Luar</a:t>
              </a:r>
              <a:r>
                <a:rPr lang="en-MY" altLang="ko-KR" sz="1100" b="1" dirty="0" smtClean="0"/>
                <a:t> Negara</a:t>
              </a:r>
              <a:endParaRPr lang="ko-KR" altLang="en-US" sz="1100" b="1" dirty="0"/>
            </a:p>
          </p:txBody>
        </p:sp>
        <p:sp>
          <p:nvSpPr>
            <p:cNvPr id="92" name="Diamond 91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6253572" y="3156052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94" name="Pentagon 93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95" name="Pentagon 94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err="1" smtClean="0"/>
                <a:t>Perakuan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Amalan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Perubatan</a:t>
              </a:r>
              <a:endParaRPr lang="ko-KR" altLang="en-US" sz="1100" b="1" dirty="0"/>
            </a:p>
          </p:txBody>
        </p:sp>
        <p:sp>
          <p:nvSpPr>
            <p:cNvPr id="96" name="Diamond 95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97" name="Group 96"/>
          <p:cNvGrpSpPr/>
          <p:nvPr/>
        </p:nvGrpSpPr>
        <p:grpSpPr>
          <a:xfrm>
            <a:off x="6270950" y="3865275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98" name="Pentagon 97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99" name="Pentagon 98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err="1" smtClean="0"/>
                <a:t>Urusan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Lapor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Diri</a:t>
              </a:r>
              <a:endParaRPr lang="ko-KR" altLang="en-US" sz="1100" b="1" dirty="0"/>
            </a:p>
          </p:txBody>
        </p:sp>
        <p:sp>
          <p:nvSpPr>
            <p:cNvPr id="100" name="Diamond 99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824251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-4564" y="123478"/>
            <a:ext cx="9144000" cy="576064"/>
          </a:xfrm>
        </p:spPr>
        <p:txBody>
          <a:bodyPr/>
          <a:lstStyle/>
          <a:p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KENAIKAN PANGKAT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4564" y="645537"/>
            <a:ext cx="9144000" cy="288032"/>
          </a:xfrm>
        </p:spPr>
        <p:txBody>
          <a:bodyPr/>
          <a:lstStyle/>
          <a:p>
            <a:pPr lvl="0"/>
            <a:r>
              <a:rPr lang="en-US" altLang="ko-KR" i="1" dirty="0" smtClean="0"/>
              <a:t>MELALUI LALUAN KERJAYA</a:t>
            </a:r>
            <a:endParaRPr lang="en-US" altLang="ko-KR" i="1" dirty="0"/>
          </a:p>
        </p:txBody>
      </p:sp>
      <p:sp>
        <p:nvSpPr>
          <p:cNvPr id="4" name="Oval 3"/>
          <p:cNvSpPr/>
          <p:nvPr/>
        </p:nvSpPr>
        <p:spPr>
          <a:xfrm>
            <a:off x="888696" y="3893046"/>
            <a:ext cx="720080" cy="72008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Oval 4"/>
          <p:cNvSpPr/>
          <p:nvPr/>
        </p:nvSpPr>
        <p:spPr>
          <a:xfrm>
            <a:off x="545916" y="1606246"/>
            <a:ext cx="720080" cy="72008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Oval 5"/>
          <p:cNvSpPr/>
          <p:nvPr/>
        </p:nvSpPr>
        <p:spPr>
          <a:xfrm>
            <a:off x="1996792" y="2702021"/>
            <a:ext cx="720080" cy="72008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7" name="Group 6"/>
          <p:cNvGrpSpPr/>
          <p:nvPr/>
        </p:nvGrpSpPr>
        <p:grpSpPr>
          <a:xfrm>
            <a:off x="-1252315" y="1387922"/>
            <a:ext cx="3193504" cy="3224314"/>
            <a:chOff x="-1241419" y="1431052"/>
            <a:chExt cx="3193504" cy="3224314"/>
          </a:xfrm>
          <a:solidFill>
            <a:schemeClr val="accent2"/>
          </a:solidFill>
        </p:grpSpPr>
        <p:sp>
          <p:nvSpPr>
            <p:cNvPr id="8" name="Block Arc 7"/>
            <p:cNvSpPr/>
            <p:nvPr/>
          </p:nvSpPr>
          <p:spPr>
            <a:xfrm>
              <a:off x="-1241419" y="1431052"/>
              <a:ext cx="3193504" cy="3193504"/>
            </a:xfrm>
            <a:prstGeom prst="blockArc">
              <a:avLst>
                <a:gd name="adj1" fmla="val 16290582"/>
                <a:gd name="adj2" fmla="val 4576946"/>
                <a:gd name="adj3" fmla="val 98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9" name="Isosceles Triangle 8"/>
            <p:cNvSpPr/>
            <p:nvPr/>
          </p:nvSpPr>
          <p:spPr>
            <a:xfrm rot="15300000">
              <a:off x="595793" y="4484150"/>
              <a:ext cx="148089" cy="194344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-1657462" y="1203598"/>
            <a:ext cx="4048798" cy="4048798"/>
            <a:chOff x="-1620688" y="1203598"/>
            <a:chExt cx="4048798" cy="4048798"/>
          </a:xfrm>
          <a:solidFill>
            <a:schemeClr val="accent1"/>
          </a:solidFill>
        </p:grpSpPr>
        <p:sp>
          <p:nvSpPr>
            <p:cNvPr id="11" name="Block Arc 10"/>
            <p:cNvSpPr/>
            <p:nvPr/>
          </p:nvSpPr>
          <p:spPr>
            <a:xfrm>
              <a:off x="-1620688" y="1203598"/>
              <a:ext cx="4048798" cy="4048798"/>
            </a:xfrm>
            <a:prstGeom prst="blockArc">
              <a:avLst>
                <a:gd name="adj1" fmla="val 16233158"/>
                <a:gd name="adj2" fmla="val 1430557"/>
                <a:gd name="adj3" fmla="val 83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2" name="Isosceles Triangle 11"/>
            <p:cNvSpPr/>
            <p:nvPr/>
          </p:nvSpPr>
          <p:spPr>
            <a:xfrm rot="12374003">
              <a:off x="2112022" y="4027393"/>
              <a:ext cx="148089" cy="194344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-2106762" y="1377752"/>
            <a:ext cx="3540522" cy="3540522"/>
            <a:chOff x="-2052736" y="1377752"/>
            <a:chExt cx="3540522" cy="3540522"/>
          </a:xfrm>
          <a:solidFill>
            <a:schemeClr val="accent3"/>
          </a:solidFill>
        </p:grpSpPr>
        <p:sp>
          <p:nvSpPr>
            <p:cNvPr id="14" name="Block Arc 13"/>
            <p:cNvSpPr/>
            <p:nvPr/>
          </p:nvSpPr>
          <p:spPr>
            <a:xfrm>
              <a:off x="-2052736" y="1377752"/>
              <a:ext cx="3540522" cy="3540522"/>
            </a:xfrm>
            <a:prstGeom prst="blockArc">
              <a:avLst>
                <a:gd name="adj1" fmla="val 17694760"/>
                <a:gd name="adj2" fmla="val 849742"/>
                <a:gd name="adj3" fmla="val 1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5" name="Isosceles Triangle 14"/>
            <p:cNvSpPr/>
            <p:nvPr/>
          </p:nvSpPr>
          <p:spPr>
            <a:xfrm rot="12374003">
              <a:off x="1304369" y="3518776"/>
              <a:ext cx="148089" cy="194344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7" name="Oval 21"/>
          <p:cNvSpPr>
            <a:spLocks noChangeAspect="1"/>
          </p:cNvSpPr>
          <p:nvPr/>
        </p:nvSpPr>
        <p:spPr>
          <a:xfrm>
            <a:off x="1089214" y="4092232"/>
            <a:ext cx="319043" cy="321708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8001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19" name="Group 18"/>
          <p:cNvGrpSpPr/>
          <p:nvPr/>
        </p:nvGrpSpPr>
        <p:grpSpPr>
          <a:xfrm>
            <a:off x="2821868" y="2565821"/>
            <a:ext cx="2686474" cy="962509"/>
            <a:chOff x="795132" y="3068121"/>
            <a:chExt cx="2068165" cy="962509"/>
          </a:xfrm>
        </p:grpSpPr>
        <p:sp>
          <p:nvSpPr>
            <p:cNvPr id="20" name="TextBox 19"/>
            <p:cNvSpPr txBox="1"/>
            <p:nvPr/>
          </p:nvSpPr>
          <p:spPr>
            <a:xfrm>
              <a:off x="795132" y="3384299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Pegawai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yang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memenuhi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syarat-syarat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Kenaikan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Pangkat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perlu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mengisi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borang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LNPK*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803640" y="3068121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 smtClean="0">
                  <a:solidFill>
                    <a:schemeClr val="accent3">
                      <a:lumMod val="50000"/>
                    </a:schemeClr>
                  </a:solidFill>
                  <a:cs typeface="Arial" pitchFamily="34" charset="0"/>
                </a:rPr>
                <a:t>PEGAWAI PERUBATAN</a:t>
              </a:r>
              <a:br>
                <a:rPr lang="en-US" altLang="ko-KR" sz="1200" b="1" dirty="0" smtClean="0">
                  <a:solidFill>
                    <a:schemeClr val="accent3">
                      <a:lumMod val="50000"/>
                    </a:schemeClr>
                  </a:solidFill>
                  <a:cs typeface="Arial" pitchFamily="34" charset="0"/>
                </a:rPr>
              </a:br>
              <a:endParaRPr lang="ko-KR" altLang="en-US" sz="1200" b="1" dirty="0">
                <a:solidFill>
                  <a:schemeClr val="accent3">
                    <a:lumMod val="50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5583730" y="2073127"/>
            <a:ext cx="29523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itchFamily="2" charset="2"/>
              <a:buChar char="l"/>
            </a:pPr>
            <a:r>
              <a:rPr lang="en-US" altLang="ko-KR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MARKAH LNPT </a:t>
            </a:r>
            <a:endParaRPr lang="en-US" altLang="ko-KR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583730" y="2902250"/>
            <a:ext cx="29523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itchFamily="2" charset="2"/>
              <a:buChar char="l"/>
            </a:pPr>
            <a:r>
              <a:rPr lang="en-US" altLang="ko-KR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PENGISYTIHARAN HARTA</a:t>
            </a:r>
            <a:endParaRPr lang="en-US" altLang="ko-KR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3" name="Rectangle 7">
            <a:extLst>
              <a:ext uri="{FF2B5EF4-FFF2-40B4-BE49-F238E27FC236}">
                <a16:creationId xmlns:a16="http://schemas.microsoft.com/office/drawing/2014/main" id="{0541E569-8D79-4DDE-8629-9E78F0557A1A}"/>
              </a:ext>
            </a:extLst>
          </p:cNvPr>
          <p:cNvSpPr/>
          <p:nvPr/>
        </p:nvSpPr>
        <p:spPr>
          <a:xfrm>
            <a:off x="744936" y="1771791"/>
            <a:ext cx="322040" cy="322040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01869" y="2055482"/>
                </a:moveTo>
                <a:lnTo>
                  <a:pt x="869869" y="2055482"/>
                </a:lnTo>
                <a:lnTo>
                  <a:pt x="869869" y="2919482"/>
                </a:lnTo>
                <a:lnTo>
                  <a:pt x="401869" y="2919482"/>
                </a:lnTo>
                <a:close/>
                <a:moveTo>
                  <a:pt x="1121949" y="1695482"/>
                </a:moveTo>
                <a:lnTo>
                  <a:pt x="1589949" y="1695482"/>
                </a:lnTo>
                <a:lnTo>
                  <a:pt x="1589949" y="2919482"/>
                </a:lnTo>
                <a:lnTo>
                  <a:pt x="1121949" y="2919482"/>
                </a:lnTo>
                <a:close/>
                <a:moveTo>
                  <a:pt x="1842029" y="1335482"/>
                </a:moveTo>
                <a:lnTo>
                  <a:pt x="2310029" y="1335482"/>
                </a:lnTo>
                <a:lnTo>
                  <a:pt x="2310029" y="2919482"/>
                </a:lnTo>
                <a:lnTo>
                  <a:pt x="1842029" y="2919482"/>
                </a:lnTo>
                <a:close/>
                <a:moveTo>
                  <a:pt x="2562109" y="975482"/>
                </a:moveTo>
                <a:lnTo>
                  <a:pt x="3030109" y="975482"/>
                </a:lnTo>
                <a:lnTo>
                  <a:pt x="3030109" y="2919482"/>
                </a:lnTo>
                <a:lnTo>
                  <a:pt x="2562109" y="2919482"/>
                </a:lnTo>
                <a:close/>
                <a:moveTo>
                  <a:pt x="2321888" y="224805"/>
                </a:moveTo>
                <a:lnTo>
                  <a:pt x="2880631" y="247420"/>
                </a:lnTo>
                <a:lnTo>
                  <a:pt x="2620844" y="742612"/>
                </a:lnTo>
                <a:lnTo>
                  <a:pt x="2546105" y="613161"/>
                </a:lnTo>
                <a:lnTo>
                  <a:pt x="541555" y="1770488"/>
                </a:lnTo>
                <a:lnTo>
                  <a:pt x="392077" y="1511585"/>
                </a:lnTo>
                <a:lnTo>
                  <a:pt x="2396627" y="354257"/>
                </a:lnTo>
                <a:close/>
                <a:moveTo>
                  <a:pt x="0" y="0"/>
                </a:moveTo>
                <a:lnTo>
                  <a:pt x="180000" y="0"/>
                </a:lnTo>
                <a:lnTo>
                  <a:pt x="180000" y="3059999"/>
                </a:lnTo>
                <a:lnTo>
                  <a:pt x="3240000" y="3059999"/>
                </a:lnTo>
                <a:lnTo>
                  <a:pt x="3240000" y="3239999"/>
                </a:lnTo>
                <a:lnTo>
                  <a:pt x="180000" y="3239999"/>
                </a:lnTo>
                <a:lnTo>
                  <a:pt x="180000" y="3240000"/>
                </a:lnTo>
                <a:lnTo>
                  <a:pt x="0" y="3240000"/>
                </a:lnTo>
                <a:lnTo>
                  <a:pt x="0" y="3239999"/>
                </a:lnTo>
                <a:lnTo>
                  <a:pt x="0" y="305999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34" name="Block Arc 41">
            <a:extLst>
              <a:ext uri="{FF2B5EF4-FFF2-40B4-BE49-F238E27FC236}">
                <a16:creationId xmlns:a16="http://schemas.microsoft.com/office/drawing/2014/main" id="{B3B25E34-8ABE-4D0C-9A57-89485104BAD1}"/>
              </a:ext>
            </a:extLst>
          </p:cNvPr>
          <p:cNvSpPr/>
          <p:nvPr/>
        </p:nvSpPr>
        <p:spPr>
          <a:xfrm>
            <a:off x="2201245" y="2817029"/>
            <a:ext cx="323224" cy="450993"/>
          </a:xfrm>
          <a:custGeom>
            <a:avLst/>
            <a:gdLst/>
            <a:ahLst/>
            <a:cxnLst/>
            <a:rect l="l" t="t" r="r" b="b"/>
            <a:pathLst>
              <a:path w="2512265" h="3505352">
                <a:moveTo>
                  <a:pt x="1276582" y="2106401"/>
                </a:moveTo>
                <a:cubicBezTo>
                  <a:pt x="1154832" y="2195007"/>
                  <a:pt x="1018024" y="2262207"/>
                  <a:pt x="871321" y="2302645"/>
                </a:cubicBezTo>
                <a:cubicBezTo>
                  <a:pt x="1041049" y="2346709"/>
                  <a:pt x="1216984" y="2342691"/>
                  <a:pt x="1380867" y="2295542"/>
                </a:cubicBezTo>
                <a:cubicBezTo>
                  <a:pt x="1352791" y="2227964"/>
                  <a:pt x="1317377" y="2164934"/>
                  <a:pt x="1276582" y="2106401"/>
                </a:cubicBezTo>
                <a:close/>
                <a:moveTo>
                  <a:pt x="931061" y="1768598"/>
                </a:moveTo>
                <a:lnTo>
                  <a:pt x="785084" y="2021438"/>
                </a:lnTo>
                <a:lnTo>
                  <a:pt x="684448" y="2196711"/>
                </a:lnTo>
                <a:cubicBezTo>
                  <a:pt x="868931" y="2169533"/>
                  <a:pt x="1041385" y="2098006"/>
                  <a:pt x="1189228" y="1991290"/>
                </a:cubicBezTo>
                <a:cubicBezTo>
                  <a:pt x="1113839" y="1904543"/>
                  <a:pt x="1026949" y="1829435"/>
                  <a:pt x="931061" y="1768598"/>
                </a:cubicBezTo>
                <a:close/>
                <a:moveTo>
                  <a:pt x="1626242" y="1739577"/>
                </a:moveTo>
                <a:cubicBezTo>
                  <a:pt x="1556851" y="1850020"/>
                  <a:pt x="1471526" y="1947792"/>
                  <a:pt x="1374302" y="2030973"/>
                </a:cubicBezTo>
                <a:cubicBezTo>
                  <a:pt x="1422822" y="2099916"/>
                  <a:pt x="1464618" y="2174537"/>
                  <a:pt x="1497466" y="2254701"/>
                </a:cubicBezTo>
                <a:cubicBezTo>
                  <a:pt x="1664534" y="2184833"/>
                  <a:pt x="1813198" y="2068027"/>
                  <a:pt x="1922549" y="1910651"/>
                </a:cubicBezTo>
                <a:close/>
                <a:moveTo>
                  <a:pt x="531158" y="1601275"/>
                </a:moveTo>
                <a:cubicBezTo>
                  <a:pt x="514831" y="1769123"/>
                  <a:pt x="535254" y="1939877"/>
                  <a:pt x="594029" y="2101141"/>
                </a:cubicBezTo>
                <a:lnTo>
                  <a:pt x="822377" y="1705631"/>
                </a:lnTo>
                <a:cubicBezTo>
                  <a:pt x="730789" y="1658398"/>
                  <a:pt x="632873" y="1623335"/>
                  <a:pt x="531158" y="1601275"/>
                </a:cubicBezTo>
                <a:close/>
                <a:moveTo>
                  <a:pt x="270885" y="1572115"/>
                </a:moveTo>
                <a:cubicBezTo>
                  <a:pt x="231457" y="1572339"/>
                  <a:pt x="191799" y="1574812"/>
                  <a:pt x="152057" y="1579894"/>
                </a:cubicBezTo>
                <a:cubicBezTo>
                  <a:pt x="195418" y="1760005"/>
                  <a:pt x="289893" y="1927350"/>
                  <a:pt x="428945" y="2058945"/>
                </a:cubicBezTo>
                <a:cubicBezTo>
                  <a:pt x="384418" y="1901749"/>
                  <a:pt x="371313" y="1738504"/>
                  <a:pt x="388331" y="1577832"/>
                </a:cubicBezTo>
                <a:cubicBezTo>
                  <a:pt x="349511" y="1573916"/>
                  <a:pt x="310313" y="1571891"/>
                  <a:pt x="270885" y="1572115"/>
                </a:cubicBezTo>
                <a:close/>
                <a:moveTo>
                  <a:pt x="1117422" y="1445810"/>
                </a:moveTo>
                <a:lnTo>
                  <a:pt x="992684" y="1661863"/>
                </a:lnTo>
                <a:cubicBezTo>
                  <a:pt x="1102065" y="1730612"/>
                  <a:pt x="1200940" y="1816138"/>
                  <a:pt x="1286200" y="1915345"/>
                </a:cubicBezTo>
                <a:cubicBezTo>
                  <a:pt x="1368713" y="1844119"/>
                  <a:pt x="1441290" y="1760865"/>
                  <a:pt x="1500981" y="1667258"/>
                </a:cubicBezTo>
                <a:close/>
                <a:moveTo>
                  <a:pt x="2092402" y="1221082"/>
                </a:moveTo>
                <a:cubicBezTo>
                  <a:pt x="2001593" y="1234047"/>
                  <a:pt x="1911092" y="1235450"/>
                  <a:pt x="1822337" y="1227227"/>
                </a:cubicBezTo>
                <a:cubicBezTo>
                  <a:pt x="1800443" y="1366691"/>
                  <a:pt x="1756170" y="1503162"/>
                  <a:pt x="1688847" y="1630684"/>
                </a:cubicBezTo>
                <a:lnTo>
                  <a:pt x="1987299" y="1802996"/>
                </a:lnTo>
                <a:cubicBezTo>
                  <a:pt x="2084887" y="1618081"/>
                  <a:pt x="2117858" y="1415133"/>
                  <a:pt x="2092402" y="1221082"/>
                </a:cubicBezTo>
                <a:close/>
                <a:moveTo>
                  <a:pt x="649579" y="1175701"/>
                </a:moveTo>
                <a:cubicBezTo>
                  <a:pt x="600911" y="1272240"/>
                  <a:pt x="566994" y="1374279"/>
                  <a:pt x="548013" y="1478728"/>
                </a:cubicBezTo>
                <a:cubicBezTo>
                  <a:pt x="665588" y="1503392"/>
                  <a:pt x="778659" y="1543786"/>
                  <a:pt x="883938" y="1599004"/>
                </a:cubicBezTo>
                <a:lnTo>
                  <a:pt x="1008644" y="1383007"/>
                </a:lnTo>
                <a:close/>
                <a:moveTo>
                  <a:pt x="1325201" y="1085928"/>
                </a:moveTo>
                <a:lnTo>
                  <a:pt x="1180226" y="1337032"/>
                </a:lnTo>
                <a:lnTo>
                  <a:pt x="1563461" y="1558293"/>
                </a:lnTo>
                <a:cubicBezTo>
                  <a:pt x="1621429" y="1447029"/>
                  <a:pt x="1659763" y="1328223"/>
                  <a:pt x="1679185" y="1206861"/>
                </a:cubicBezTo>
                <a:cubicBezTo>
                  <a:pt x="1555153" y="1183834"/>
                  <a:pt x="1435895" y="1143161"/>
                  <a:pt x="1325201" y="1085928"/>
                </a:cubicBezTo>
                <a:close/>
                <a:moveTo>
                  <a:pt x="216369" y="925587"/>
                </a:moveTo>
                <a:cubicBezTo>
                  <a:pt x="135862" y="1096620"/>
                  <a:pt x="108667" y="1281041"/>
                  <a:pt x="130011" y="1458436"/>
                </a:cubicBezTo>
                <a:cubicBezTo>
                  <a:pt x="222591" y="1446071"/>
                  <a:pt x="314795" y="1446181"/>
                  <a:pt x="405131" y="1455463"/>
                </a:cubicBezTo>
                <a:cubicBezTo>
                  <a:pt x="426945" y="1333935"/>
                  <a:pt x="466667" y="1215249"/>
                  <a:pt x="524206" y="1103317"/>
                </a:cubicBezTo>
                <a:close/>
                <a:moveTo>
                  <a:pt x="943246" y="797103"/>
                </a:moveTo>
                <a:cubicBezTo>
                  <a:pt x="853400" y="873630"/>
                  <a:pt x="774733" y="963960"/>
                  <a:pt x="711316" y="1066306"/>
                </a:cubicBezTo>
                <a:lnTo>
                  <a:pt x="1071447" y="1274228"/>
                </a:lnTo>
                <a:lnTo>
                  <a:pt x="1215869" y="1024081"/>
                </a:lnTo>
                <a:cubicBezTo>
                  <a:pt x="1115458" y="961776"/>
                  <a:pt x="1023809" y="885272"/>
                  <a:pt x="943246" y="797103"/>
                </a:cubicBezTo>
                <a:close/>
                <a:moveTo>
                  <a:pt x="1777831" y="614825"/>
                </a:moveTo>
                <a:cubicBezTo>
                  <a:pt x="1828108" y="774217"/>
                  <a:pt x="1847177" y="940426"/>
                  <a:pt x="1835302" y="1104709"/>
                </a:cubicBezTo>
                <a:cubicBezTo>
                  <a:pt x="1912529" y="1111680"/>
                  <a:pt x="1991200" y="1110618"/>
                  <a:pt x="2070135" y="1099634"/>
                </a:cubicBezTo>
                <a:cubicBezTo>
                  <a:pt x="2023430" y="916066"/>
                  <a:pt x="1923963" y="746103"/>
                  <a:pt x="1777831" y="614825"/>
                </a:cubicBezTo>
                <a:close/>
                <a:moveTo>
                  <a:pt x="1613169" y="587153"/>
                </a:moveTo>
                <a:lnTo>
                  <a:pt x="1386789" y="979253"/>
                </a:lnTo>
                <a:cubicBezTo>
                  <a:pt x="1482593" y="1028182"/>
                  <a:pt x="1585369" y="1063521"/>
                  <a:pt x="1692132" y="1084514"/>
                </a:cubicBezTo>
                <a:cubicBezTo>
                  <a:pt x="1702376" y="916614"/>
                  <a:pt x="1676765" y="746730"/>
                  <a:pt x="1613169" y="587153"/>
                </a:cubicBezTo>
                <a:close/>
                <a:moveTo>
                  <a:pt x="1500307" y="531421"/>
                </a:moveTo>
                <a:cubicBezTo>
                  <a:pt x="1333628" y="560682"/>
                  <a:pt x="1177718" y="626786"/>
                  <a:pt x="1041762" y="721997"/>
                </a:cubicBezTo>
                <a:cubicBezTo>
                  <a:pt x="1111912" y="797410"/>
                  <a:pt x="1191076" y="863204"/>
                  <a:pt x="1277416" y="917480"/>
                </a:cubicBezTo>
                <a:close/>
                <a:moveTo>
                  <a:pt x="708730" y="442269"/>
                </a:moveTo>
                <a:cubicBezTo>
                  <a:pt x="536145" y="518354"/>
                  <a:pt x="384460" y="645249"/>
                  <a:pt x="277225" y="815684"/>
                </a:cubicBezTo>
                <a:lnTo>
                  <a:pt x="586010" y="993961"/>
                </a:lnTo>
                <a:cubicBezTo>
                  <a:pt x="658009" y="876621"/>
                  <a:pt x="747803" y="773217"/>
                  <a:pt x="850548" y="685844"/>
                </a:cubicBezTo>
                <a:cubicBezTo>
                  <a:pt x="795399" y="611028"/>
                  <a:pt x="747545" y="529652"/>
                  <a:pt x="708730" y="442269"/>
                </a:cubicBezTo>
                <a:close/>
                <a:moveTo>
                  <a:pt x="1114411" y="355452"/>
                </a:moveTo>
                <a:cubicBezTo>
                  <a:pt x="1016499" y="355167"/>
                  <a:pt x="919324" y="369705"/>
                  <a:pt x="826255" y="398131"/>
                </a:cubicBezTo>
                <a:cubicBezTo>
                  <a:pt x="858722" y="474940"/>
                  <a:pt x="900618" y="545829"/>
                  <a:pt x="948599" y="611249"/>
                </a:cubicBezTo>
                <a:cubicBezTo>
                  <a:pt x="1085375" y="512974"/>
                  <a:pt x="1240825" y="441488"/>
                  <a:pt x="1406980" y="401715"/>
                </a:cubicBezTo>
                <a:cubicBezTo>
                  <a:pt x="1310969" y="370847"/>
                  <a:pt x="1212322" y="355738"/>
                  <a:pt x="1114411" y="355452"/>
                </a:cubicBezTo>
                <a:close/>
                <a:moveTo>
                  <a:pt x="1776283" y="295101"/>
                </a:moveTo>
                <a:lnTo>
                  <a:pt x="1710896" y="408983"/>
                </a:lnTo>
                <a:cubicBezTo>
                  <a:pt x="2209777" y="726145"/>
                  <a:pt x="2373723" y="1383396"/>
                  <a:pt x="2075153" y="1900534"/>
                </a:cubicBezTo>
                <a:cubicBezTo>
                  <a:pt x="1777480" y="2416119"/>
                  <a:pt x="1129323" y="2603192"/>
                  <a:pt x="606057" y="2333243"/>
                </a:cubicBezTo>
                <a:lnTo>
                  <a:pt x="534769" y="2457402"/>
                </a:lnTo>
                <a:cubicBezTo>
                  <a:pt x="1115347" y="2755664"/>
                  <a:pt x="1834151" y="2554240"/>
                  <a:pt x="2173557" y="1987198"/>
                </a:cubicBezTo>
                <a:cubicBezTo>
                  <a:pt x="2520801" y="1407062"/>
                  <a:pt x="2343129" y="657734"/>
                  <a:pt x="1776283" y="295101"/>
                </a:cubicBezTo>
                <a:close/>
                <a:moveTo>
                  <a:pt x="1831804" y="0"/>
                </a:moveTo>
                <a:cubicBezTo>
                  <a:pt x="1881515" y="0"/>
                  <a:pt x="1921814" y="40299"/>
                  <a:pt x="1921814" y="90010"/>
                </a:cubicBezTo>
                <a:cubicBezTo>
                  <a:pt x="1921814" y="123853"/>
                  <a:pt x="1903137" y="153333"/>
                  <a:pt x="1874873" y="167531"/>
                </a:cubicBezTo>
                <a:cubicBezTo>
                  <a:pt x="2505724" y="579432"/>
                  <a:pt x="2701456" y="1419035"/>
                  <a:pt x="2311836" y="2069966"/>
                </a:cubicBezTo>
                <a:cubicBezTo>
                  <a:pt x="2067801" y="2477672"/>
                  <a:pt x="1650037" y="2717958"/>
                  <a:pt x="1209422" y="2750781"/>
                </a:cubicBezTo>
                <a:lnTo>
                  <a:pt x="1209422" y="3191198"/>
                </a:lnTo>
                <a:cubicBezTo>
                  <a:pt x="1228953" y="3190691"/>
                  <a:pt x="1248332" y="3191937"/>
                  <a:pt x="1267595" y="3193449"/>
                </a:cubicBezTo>
                <a:cubicBezTo>
                  <a:pt x="1660899" y="3224325"/>
                  <a:pt x="1926978" y="3358049"/>
                  <a:pt x="1884661" y="3503570"/>
                </a:cubicBezTo>
                <a:lnTo>
                  <a:pt x="318693" y="3505352"/>
                </a:lnTo>
                <a:cubicBezTo>
                  <a:pt x="273700" y="3359367"/>
                  <a:pt x="539657" y="3224666"/>
                  <a:pt x="934393" y="3193515"/>
                </a:cubicBezTo>
                <a:lnTo>
                  <a:pt x="993398" y="3191208"/>
                </a:lnTo>
                <a:lnTo>
                  <a:pt x="993398" y="2750894"/>
                </a:lnTo>
                <a:cubicBezTo>
                  <a:pt x="812915" y="2737642"/>
                  <a:pt x="632784" y="2688481"/>
                  <a:pt x="463078" y="2601537"/>
                </a:cubicBezTo>
                <a:cubicBezTo>
                  <a:pt x="463677" y="2602537"/>
                  <a:pt x="463694" y="2603560"/>
                  <a:pt x="463694" y="2604587"/>
                </a:cubicBezTo>
                <a:cubicBezTo>
                  <a:pt x="463694" y="2654298"/>
                  <a:pt x="423395" y="2694597"/>
                  <a:pt x="373684" y="2694597"/>
                </a:cubicBezTo>
                <a:cubicBezTo>
                  <a:pt x="323973" y="2694597"/>
                  <a:pt x="283674" y="2654298"/>
                  <a:pt x="283674" y="2604587"/>
                </a:cubicBezTo>
                <a:cubicBezTo>
                  <a:pt x="283674" y="2554876"/>
                  <a:pt x="323973" y="2514577"/>
                  <a:pt x="373684" y="2514577"/>
                </a:cubicBezTo>
                <a:lnTo>
                  <a:pt x="377019" y="2515250"/>
                </a:lnTo>
                <a:lnTo>
                  <a:pt x="511820" y="2280472"/>
                </a:lnTo>
                <a:lnTo>
                  <a:pt x="495824" y="2271237"/>
                </a:lnTo>
                <a:lnTo>
                  <a:pt x="496783" y="2269575"/>
                </a:lnTo>
                <a:cubicBezTo>
                  <a:pt x="34226" y="1964050"/>
                  <a:pt x="-130424" y="1362029"/>
                  <a:pt x="110016" y="864184"/>
                </a:cubicBezTo>
                <a:lnTo>
                  <a:pt x="106296" y="862036"/>
                </a:lnTo>
                <a:lnTo>
                  <a:pt x="148828" y="788370"/>
                </a:lnTo>
                <a:lnTo>
                  <a:pt x="169099" y="753258"/>
                </a:lnTo>
                <a:lnTo>
                  <a:pt x="170873" y="754281"/>
                </a:lnTo>
                <a:cubicBezTo>
                  <a:pt x="475914" y="264737"/>
                  <a:pt x="1106018" y="92008"/>
                  <a:pt x="1617242" y="355196"/>
                </a:cubicBezTo>
                <a:lnTo>
                  <a:pt x="1748044" y="127384"/>
                </a:lnTo>
                <a:lnTo>
                  <a:pt x="1751959" y="129632"/>
                </a:lnTo>
                <a:cubicBezTo>
                  <a:pt x="1745165" y="117975"/>
                  <a:pt x="1741794" y="104386"/>
                  <a:pt x="1741794" y="90010"/>
                </a:cubicBezTo>
                <a:cubicBezTo>
                  <a:pt x="1741794" y="40299"/>
                  <a:pt x="1782093" y="0"/>
                  <a:pt x="1831804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804854" y="3662214"/>
            <a:ext cx="267542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9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*</a:t>
            </a:r>
            <a:r>
              <a:rPr lang="en-US" altLang="ko-KR" sz="9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Laporan</a:t>
            </a:r>
            <a:r>
              <a:rPr lang="en-US" altLang="ko-KR" sz="9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9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Penilaian</a:t>
            </a:r>
            <a:r>
              <a:rPr lang="en-US" altLang="ko-KR" sz="9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9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Prestasi</a:t>
            </a:r>
            <a:r>
              <a:rPr lang="en-US" altLang="ko-KR" sz="9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9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Khas</a:t>
            </a:r>
            <a:endParaRPr lang="ko-KR" altLang="en-US" sz="9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613299" y="2326106"/>
            <a:ext cx="26754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Markah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LNPT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tiga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(3)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tahun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berturut-turut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untuk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Perakuan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Naik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Pangkat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613299" y="3192711"/>
            <a:ext cx="26754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Pegawai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perlu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mengemaskini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pengisytiharan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harta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yang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terkini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284696" y="1722190"/>
            <a:ext cx="3550396" cy="276999"/>
          </a:xfrm>
          <a:prstGeom prst="rect">
            <a:avLst/>
          </a:prstGeom>
          <a:solidFill>
            <a:srgbClr val="98DFBB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MY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SYARAT-SYARAT PERAKUAN NAIK PANGKAT</a:t>
            </a:r>
            <a:endParaRPr lang="en-MY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8" name="Google Shape;1145;p27"/>
          <p:cNvGrpSpPr/>
          <p:nvPr/>
        </p:nvGrpSpPr>
        <p:grpSpPr>
          <a:xfrm>
            <a:off x="8630659" y="4587974"/>
            <a:ext cx="472389" cy="504056"/>
            <a:chOff x="8630659" y="4587974"/>
            <a:chExt cx="472389" cy="504056"/>
          </a:xfrm>
        </p:grpSpPr>
        <p:sp>
          <p:nvSpPr>
            <p:cNvPr id="29" name="Google Shape;1146;p27"/>
            <p:cNvSpPr/>
            <p:nvPr/>
          </p:nvSpPr>
          <p:spPr>
            <a:xfrm flipH="1">
              <a:off x="8630659" y="4587974"/>
              <a:ext cx="432048" cy="504056"/>
            </a:xfrm>
            <a:prstGeom prst="rtTriangle">
              <a:avLst/>
            </a:prstGeom>
            <a:solidFill>
              <a:srgbClr val="F8B2A3">
                <a:alpha val="5098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" name="Google Shape;1147;p27"/>
            <p:cNvSpPr txBox="1"/>
            <p:nvPr/>
          </p:nvSpPr>
          <p:spPr>
            <a:xfrm>
              <a:off x="8748464" y="4808606"/>
              <a:ext cx="354584" cy="2769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 b="1" dirty="0" smtClean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15</a:t>
              </a:r>
              <a:endParaRPr sz="12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84452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 txBox="1">
            <a:spLocks/>
          </p:cNvSpPr>
          <p:nvPr/>
        </p:nvSpPr>
        <p:spPr>
          <a:xfrm>
            <a:off x="0" y="136245"/>
            <a:ext cx="9144000" cy="576064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JAWATAN SIMPANAN LATIHAN</a:t>
            </a:r>
            <a:endParaRPr lang="en-US" sz="3600" b="1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36" name="Text Placeholder 2"/>
          <p:cNvSpPr txBox="1">
            <a:spLocks/>
          </p:cNvSpPr>
          <p:nvPr/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ko-KR" sz="1400" i="1" dirty="0" smtClean="0"/>
              <a:t>URUSAN PERKHIDMATAN</a:t>
            </a:r>
            <a:endParaRPr lang="en-US" altLang="ko-KR" sz="1400" i="1" dirty="0"/>
          </a:p>
        </p:txBody>
      </p:sp>
      <p:grpSp>
        <p:nvGrpSpPr>
          <p:cNvPr id="44" name="Group 43"/>
          <p:cNvGrpSpPr/>
          <p:nvPr/>
        </p:nvGrpSpPr>
        <p:grpSpPr>
          <a:xfrm>
            <a:off x="1043608" y="1203598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41" name="Pentagon 40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42" name="Pentagon 41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err="1" smtClean="0"/>
                <a:t>Pembayaran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Gaji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dan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Elaun</a:t>
              </a:r>
              <a:endParaRPr lang="ko-KR" altLang="en-US" sz="1100" b="1" dirty="0"/>
            </a:p>
          </p:txBody>
        </p:sp>
        <p:sp>
          <p:nvSpPr>
            <p:cNvPr id="43" name="Diamond 42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1033051" y="1805807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46" name="Pentagon 45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47" name="Pentagon 46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err="1" smtClean="0"/>
                <a:t>Kenaikan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Pangkat</a:t>
              </a:r>
              <a:endParaRPr lang="ko-KR" altLang="en-US" sz="1100" b="1" dirty="0"/>
            </a:p>
          </p:txBody>
        </p:sp>
        <p:sp>
          <p:nvSpPr>
            <p:cNvPr id="48" name="Diamond 47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1029678" y="2446829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50" name="Pentagon 49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51" name="Pentagon 50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err="1" smtClean="0"/>
                <a:t>Pengemaskinian</a:t>
              </a:r>
              <a:r>
                <a:rPr lang="en-MY" altLang="ko-KR" sz="1100" b="1" dirty="0" smtClean="0"/>
                <a:t> BPK</a:t>
              </a:r>
              <a:endParaRPr lang="ko-KR" altLang="en-US" sz="1100" b="1" dirty="0"/>
            </a:p>
          </p:txBody>
        </p:sp>
        <p:sp>
          <p:nvSpPr>
            <p:cNvPr id="52" name="Diamond 51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1029678" y="3156052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54" name="Pentagon 53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55" name="Pentagon 54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smtClean="0"/>
                <a:t>PSD Form 6/93 </a:t>
              </a:r>
              <a:br>
                <a:rPr lang="en-MY" altLang="ko-KR" sz="1100" b="1" dirty="0" smtClean="0"/>
              </a:br>
              <a:r>
                <a:rPr lang="en-MY" altLang="ko-KR" sz="1100" b="1" dirty="0" err="1" smtClean="0"/>
                <a:t>Penilaian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Tahunan</a:t>
              </a:r>
              <a:endParaRPr lang="ko-KR" altLang="en-US" sz="1100" b="1" dirty="0"/>
            </a:p>
          </p:txBody>
        </p:sp>
        <p:sp>
          <p:nvSpPr>
            <p:cNvPr id="56" name="Diamond 55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1047056" y="3865275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58" name="Pentagon 57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59" name="Pentagon 58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smtClean="0"/>
                <a:t>Sara </a:t>
              </a:r>
              <a:r>
                <a:rPr lang="en-MY" altLang="ko-KR" sz="1100" b="1" dirty="0" err="1" smtClean="0"/>
                <a:t>Ubat</a:t>
              </a:r>
              <a:r>
                <a:rPr lang="en-MY" altLang="ko-KR" sz="1100" b="1" dirty="0"/>
                <a:t> </a:t>
              </a:r>
              <a:r>
                <a:rPr lang="en-MY" altLang="ko-KR" sz="1100" b="1" dirty="0" smtClean="0"/>
                <a:t>/ </a:t>
              </a:r>
              <a:r>
                <a:rPr lang="en-MY" altLang="ko-KR" sz="1100" b="1" dirty="0" err="1" smtClean="0"/>
                <a:t>Pinjaman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Perumahan</a:t>
              </a:r>
              <a:r>
                <a:rPr lang="en-MY" altLang="ko-KR" sz="1100" b="1" dirty="0" smtClean="0"/>
                <a:t> / </a:t>
              </a:r>
              <a:r>
                <a:rPr lang="en-MY" altLang="ko-KR" sz="1100" b="1" dirty="0" err="1" smtClean="0"/>
                <a:t>Komputer</a:t>
              </a:r>
              <a:endParaRPr lang="ko-KR" altLang="en-US" sz="1100" b="1" dirty="0"/>
            </a:p>
          </p:txBody>
        </p:sp>
        <p:sp>
          <p:nvSpPr>
            <p:cNvPr id="60" name="Diamond 59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3655555" y="1203598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62" name="Pentagon 61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63" name="Pentagon 62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err="1" smtClean="0"/>
                <a:t>Pengisytiharan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harta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melalui</a:t>
              </a:r>
              <a:r>
                <a:rPr lang="en-MY" altLang="ko-KR" sz="1100" b="1" dirty="0" smtClean="0"/>
                <a:t> HRMIS</a:t>
              </a:r>
              <a:endParaRPr lang="ko-KR" altLang="en-US" sz="1100" b="1" dirty="0"/>
            </a:p>
          </p:txBody>
        </p:sp>
        <p:sp>
          <p:nvSpPr>
            <p:cNvPr id="64" name="Diamond 63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3644998" y="1805807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66" name="Pentagon 65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67" name="Pentagon 66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err="1" smtClean="0"/>
                <a:t>Urusan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Cuti</a:t>
              </a:r>
              <a:endParaRPr lang="ko-KR" altLang="en-US" sz="1100" b="1" dirty="0"/>
            </a:p>
          </p:txBody>
        </p:sp>
        <p:sp>
          <p:nvSpPr>
            <p:cNvPr id="68" name="Diamond 67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3641625" y="2446829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70" name="Pentagon 69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71" name="Pentagon 70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smtClean="0"/>
                <a:t>Guarantee Letter (GL)</a:t>
              </a:r>
              <a:endParaRPr lang="ko-KR" altLang="en-US" sz="1100" b="1" dirty="0"/>
            </a:p>
          </p:txBody>
        </p:sp>
        <p:sp>
          <p:nvSpPr>
            <p:cNvPr id="72" name="Diamond 71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3641625" y="3156052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74" name="Pentagon 73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75" name="Pentagon 74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err="1" smtClean="0"/>
                <a:t>Pengesahan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Majikan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Urusan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Pinjaman</a:t>
              </a:r>
              <a:endParaRPr lang="ko-KR" altLang="en-US" sz="1100" b="1" dirty="0"/>
            </a:p>
          </p:txBody>
        </p:sp>
        <p:sp>
          <p:nvSpPr>
            <p:cNvPr id="76" name="Diamond 75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77" name="Group 76"/>
          <p:cNvGrpSpPr/>
          <p:nvPr/>
        </p:nvGrpSpPr>
        <p:grpSpPr>
          <a:xfrm>
            <a:off x="3659003" y="3865275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78" name="Pentagon 77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79" name="Pentagon 78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err="1" smtClean="0"/>
                <a:t>Kemudahan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Bagi</a:t>
              </a:r>
              <a:r>
                <a:rPr lang="en-MY" altLang="ko-KR" sz="1100" b="1" dirty="0" smtClean="0"/>
                <a:t> Yang </a:t>
              </a:r>
              <a:r>
                <a:rPr lang="en-MY" altLang="ko-KR" sz="1100" b="1" dirty="0" err="1" smtClean="0"/>
                <a:t>Bertukar</a:t>
              </a:r>
              <a:r>
                <a:rPr lang="en-MY" altLang="ko-KR" sz="1100" b="1" dirty="0" smtClean="0"/>
                <a:t> Wilayah</a:t>
              </a:r>
              <a:endParaRPr lang="ko-KR" altLang="en-US" sz="1100" b="1" dirty="0"/>
            </a:p>
          </p:txBody>
        </p:sp>
        <p:sp>
          <p:nvSpPr>
            <p:cNvPr id="80" name="Diamond 79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81" name="Group 80"/>
          <p:cNvGrpSpPr/>
          <p:nvPr/>
        </p:nvGrpSpPr>
        <p:grpSpPr>
          <a:xfrm>
            <a:off x="6267502" y="1203598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82" name="Pentagon 81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83" name="Pentagon 82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err="1" smtClean="0"/>
                <a:t>Peletakan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Jawatan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Pegawai</a:t>
              </a:r>
              <a:endParaRPr lang="ko-KR" altLang="en-US" sz="1100" b="1" dirty="0"/>
            </a:p>
          </p:txBody>
        </p:sp>
        <p:sp>
          <p:nvSpPr>
            <p:cNvPr id="84" name="Diamond 83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6256945" y="1805807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86" name="Pentagon 85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87" name="Pentagon 86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err="1" smtClean="0"/>
                <a:t>Pengurusan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Tatatertib</a:t>
              </a:r>
              <a:endParaRPr lang="ko-KR" altLang="en-US" sz="1100" b="1" dirty="0"/>
            </a:p>
          </p:txBody>
        </p:sp>
        <p:sp>
          <p:nvSpPr>
            <p:cNvPr id="88" name="Diamond 87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89" name="Group 88"/>
          <p:cNvGrpSpPr/>
          <p:nvPr/>
        </p:nvGrpSpPr>
        <p:grpSpPr>
          <a:xfrm>
            <a:off x="6267502" y="2446829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90" name="Pentagon 89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91" name="Pentagon 90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err="1" smtClean="0"/>
                <a:t>Permohonan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Ke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Luar</a:t>
              </a:r>
              <a:r>
                <a:rPr lang="en-MY" altLang="ko-KR" sz="1100" b="1" dirty="0" smtClean="0"/>
                <a:t> Negara</a:t>
              </a:r>
              <a:endParaRPr lang="ko-KR" altLang="en-US" sz="1100" b="1" dirty="0"/>
            </a:p>
          </p:txBody>
        </p:sp>
        <p:sp>
          <p:nvSpPr>
            <p:cNvPr id="92" name="Diamond 91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6253572" y="3156052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94" name="Pentagon 93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95" name="Pentagon 94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err="1" smtClean="0"/>
                <a:t>Perakuan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Amalan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Perubatan</a:t>
              </a:r>
              <a:endParaRPr lang="ko-KR" altLang="en-US" sz="1100" b="1" dirty="0"/>
            </a:p>
          </p:txBody>
        </p:sp>
        <p:sp>
          <p:nvSpPr>
            <p:cNvPr id="96" name="Diamond 95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97" name="Group 96"/>
          <p:cNvGrpSpPr/>
          <p:nvPr/>
        </p:nvGrpSpPr>
        <p:grpSpPr>
          <a:xfrm>
            <a:off x="6270950" y="3865275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98" name="Pentagon 97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99" name="Pentagon 98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err="1" smtClean="0"/>
                <a:t>Urusan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Lapor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Diri</a:t>
              </a:r>
              <a:endParaRPr lang="ko-KR" altLang="en-US" sz="1100" b="1" dirty="0"/>
            </a:p>
          </p:txBody>
        </p:sp>
        <p:sp>
          <p:nvSpPr>
            <p:cNvPr id="100" name="Diamond 99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136562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MY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PENGEMASKINIAN BPK</a:t>
            </a:r>
            <a:endParaRPr lang="en-MY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0" y="843558"/>
            <a:ext cx="9144000" cy="288032"/>
          </a:xfrm>
        </p:spPr>
        <p:txBody>
          <a:bodyPr/>
          <a:lstStyle/>
          <a:p>
            <a:r>
              <a:rPr lang="en-MY" i="1" dirty="0" smtClean="0"/>
              <a:t>JSL </a:t>
            </a:r>
            <a:r>
              <a:rPr lang="en-MY" i="1" dirty="0" err="1" smtClean="0"/>
              <a:t>bertanggungjawab</a:t>
            </a:r>
            <a:r>
              <a:rPr lang="en-MY" i="1" dirty="0" smtClean="0"/>
              <a:t> </a:t>
            </a:r>
            <a:r>
              <a:rPr lang="en-MY" i="1" dirty="0" err="1" smtClean="0"/>
              <a:t>untuk</a:t>
            </a:r>
            <a:r>
              <a:rPr lang="en-MY" i="1" dirty="0" smtClean="0"/>
              <a:t> </a:t>
            </a:r>
            <a:r>
              <a:rPr lang="en-MY" i="1" dirty="0" err="1" smtClean="0"/>
              <a:t>mengemaskini</a:t>
            </a:r>
            <a:r>
              <a:rPr lang="en-MY" i="1" dirty="0" smtClean="0"/>
              <a:t> BPK </a:t>
            </a:r>
            <a:r>
              <a:rPr lang="en-MY" i="1" dirty="0" err="1" smtClean="0"/>
              <a:t>pegawai</a:t>
            </a:r>
            <a:r>
              <a:rPr lang="en-MY" i="1" dirty="0" smtClean="0"/>
              <a:t> di </a:t>
            </a:r>
            <a:r>
              <a:rPr lang="en-MY" i="1" dirty="0" err="1" smtClean="0"/>
              <a:t>bawah</a:t>
            </a:r>
            <a:r>
              <a:rPr lang="en-MY" i="1" dirty="0" smtClean="0"/>
              <a:t> JSL </a:t>
            </a:r>
            <a:r>
              <a:rPr lang="en-MY" i="1" dirty="0" err="1" smtClean="0"/>
              <a:t>bagi</a:t>
            </a:r>
            <a:r>
              <a:rPr lang="en-MY" i="1" dirty="0" smtClean="0"/>
              <a:t> </a:t>
            </a:r>
            <a:r>
              <a:rPr lang="en-MY" i="1" dirty="0" err="1" smtClean="0"/>
              <a:t>urusan-urusan</a:t>
            </a:r>
            <a:r>
              <a:rPr lang="en-MY" i="1" dirty="0" smtClean="0"/>
              <a:t/>
            </a:r>
            <a:br>
              <a:rPr lang="en-MY" i="1" dirty="0" smtClean="0"/>
            </a:br>
            <a:r>
              <a:rPr lang="en-MY" i="1" dirty="0" err="1" smtClean="0"/>
              <a:t>perkhidmatan</a:t>
            </a:r>
            <a:r>
              <a:rPr lang="en-MY" i="1" dirty="0" smtClean="0"/>
              <a:t> </a:t>
            </a:r>
            <a:r>
              <a:rPr lang="en-MY" i="1" dirty="0" err="1" smtClean="0"/>
              <a:t>berikut</a:t>
            </a:r>
            <a:r>
              <a:rPr lang="en-MY" i="1" dirty="0" smtClean="0"/>
              <a:t> : </a:t>
            </a:r>
            <a:endParaRPr lang="en-MY" i="1" dirty="0"/>
          </a:p>
        </p:txBody>
      </p:sp>
      <p:grpSp>
        <p:nvGrpSpPr>
          <p:cNvPr id="4" name="Group 3"/>
          <p:cNvGrpSpPr/>
          <p:nvPr/>
        </p:nvGrpSpPr>
        <p:grpSpPr>
          <a:xfrm>
            <a:off x="802478" y="1575202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5" name="Pentagon 4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6" name="Pentagon 5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err="1" smtClean="0"/>
                <a:t>Pertukaran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masuk</a:t>
              </a:r>
              <a:r>
                <a:rPr lang="en-MY" altLang="ko-KR" sz="1100" b="1" dirty="0" smtClean="0"/>
                <a:t> / </a:t>
              </a:r>
            </a:p>
            <a:p>
              <a:pPr algn="ctr"/>
              <a:r>
                <a:rPr lang="en-MY" altLang="ko-KR" sz="1100" b="1" dirty="0" err="1" smtClean="0"/>
                <a:t>keluar</a:t>
              </a:r>
              <a:r>
                <a:rPr lang="en-MY" altLang="ko-KR" sz="1100" b="1" dirty="0" smtClean="0"/>
                <a:t> JSL</a:t>
              </a:r>
              <a:endParaRPr lang="ko-KR" altLang="en-US" sz="1100" b="1" dirty="0"/>
            </a:p>
          </p:txBody>
        </p:sp>
        <p:sp>
          <p:nvSpPr>
            <p:cNvPr id="7" name="Diamond 6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5893250" y="1610152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9" name="Pentagon 8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10" name="Pentagon 9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err="1" smtClean="0"/>
                <a:t>Kelulusan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Perjalanan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Ke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Luar</a:t>
              </a:r>
              <a:r>
                <a:rPr lang="en-MY" altLang="ko-KR" sz="1100" b="1" dirty="0" smtClean="0"/>
                <a:t> Negara</a:t>
              </a:r>
              <a:endParaRPr lang="ko-KR" altLang="en-US" sz="1100" b="1" dirty="0"/>
            </a:p>
          </p:txBody>
        </p:sp>
        <p:sp>
          <p:nvSpPr>
            <p:cNvPr id="11" name="Diamond 10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3347864" y="1581694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3" name="Pentagon 12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14" name="Pentagon 13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err="1" smtClean="0"/>
                <a:t>Kelulusan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Cuti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Dalam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Perkhidmatan</a:t>
              </a:r>
              <a:endParaRPr lang="ko-KR" altLang="en-US" sz="1100" b="1" dirty="0"/>
            </a:p>
          </p:txBody>
        </p:sp>
        <p:sp>
          <p:nvSpPr>
            <p:cNvPr id="15" name="Diamond 14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802478" y="2146670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7" name="Pentagon 16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18" name="Pentagon 17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err="1" smtClean="0"/>
                <a:t>Pergerakan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Gaji</a:t>
              </a:r>
              <a:r>
                <a:rPr lang="en-MY" altLang="ko-KR" sz="1100" b="1" dirty="0" smtClean="0"/>
                <a:t> </a:t>
              </a:r>
            </a:p>
            <a:p>
              <a:pPr algn="ctr"/>
              <a:r>
                <a:rPr lang="en-MY" altLang="ko-KR" sz="1100" b="1" dirty="0" err="1" smtClean="0"/>
                <a:t>Tahunan</a:t>
              </a:r>
              <a:endParaRPr lang="ko-KR" altLang="en-US" sz="1100" b="1" dirty="0"/>
            </a:p>
          </p:txBody>
        </p:sp>
        <p:sp>
          <p:nvSpPr>
            <p:cNvPr id="19" name="Diamond 18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5893250" y="2181620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21" name="Pentagon 20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22" name="Pentagon 21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err="1" smtClean="0"/>
                <a:t>Lapor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Diri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Tamat</a:t>
              </a:r>
              <a:r>
                <a:rPr lang="en-MY" altLang="ko-KR" sz="1100" b="1" dirty="0" smtClean="0"/>
                <a:t> / Tarik </a:t>
              </a:r>
              <a:r>
                <a:rPr lang="en-MY" altLang="ko-KR" sz="1100" b="1" dirty="0" err="1" smtClean="0"/>
                <a:t>Diri</a:t>
              </a:r>
              <a:r>
                <a:rPr lang="en-MY" altLang="ko-KR" sz="1100" b="1" dirty="0" smtClean="0"/>
                <a:t> / </a:t>
              </a:r>
              <a:r>
                <a:rPr lang="en-MY" altLang="ko-KR" sz="1100" b="1" dirty="0" err="1" smtClean="0"/>
                <a:t>Ditamatkan</a:t>
              </a:r>
              <a:endParaRPr lang="ko-KR" altLang="en-US" sz="1100" b="1" dirty="0"/>
            </a:p>
          </p:txBody>
        </p:sp>
        <p:sp>
          <p:nvSpPr>
            <p:cNvPr id="23" name="Diamond 22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3347864" y="2153162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25" name="Pentagon 24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26" name="Pentagon 25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err="1" smtClean="0"/>
                <a:t>Kelulusan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Cuti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Atas</a:t>
              </a:r>
              <a:r>
                <a:rPr lang="en-MY" altLang="ko-KR" sz="1100" b="1" dirty="0" smtClean="0"/>
                <a:t> </a:t>
              </a:r>
            </a:p>
            <a:p>
              <a:pPr algn="ctr"/>
              <a:r>
                <a:rPr lang="en-MY" altLang="ko-KR" sz="1100" b="1" dirty="0" err="1" smtClean="0"/>
                <a:t>Sebab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Perubatan</a:t>
              </a:r>
              <a:endParaRPr lang="ko-KR" altLang="en-US" sz="1100" b="1" dirty="0"/>
            </a:p>
          </p:txBody>
        </p:sp>
        <p:sp>
          <p:nvSpPr>
            <p:cNvPr id="27" name="Diamond 26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802478" y="2712215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29" name="Pentagon 28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30" name="Pentagon 29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err="1" smtClean="0"/>
                <a:t>Kenaikan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Pangkat</a:t>
              </a:r>
              <a:endParaRPr lang="ko-KR" altLang="en-US" sz="1100" b="1" dirty="0"/>
            </a:p>
          </p:txBody>
        </p:sp>
        <p:sp>
          <p:nvSpPr>
            <p:cNvPr id="31" name="Diamond 30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5893250" y="2747165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33" name="Pentagon 32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34" name="Pentagon 33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err="1" smtClean="0"/>
                <a:t>Peletakan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Jawatan</a:t>
              </a:r>
              <a:r>
                <a:rPr lang="en-MY" altLang="ko-KR" sz="1100" b="1" dirty="0" smtClean="0"/>
                <a:t> / </a:t>
              </a:r>
              <a:r>
                <a:rPr lang="en-MY" altLang="ko-KR" sz="1100" b="1" dirty="0" err="1" smtClean="0"/>
                <a:t>Kematian</a:t>
              </a:r>
              <a:endParaRPr lang="ko-KR" altLang="en-US" sz="1100" b="1" dirty="0"/>
            </a:p>
          </p:txBody>
        </p:sp>
        <p:sp>
          <p:nvSpPr>
            <p:cNvPr id="35" name="Diamond 34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3347864" y="2718707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37" name="Pentagon 36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38" name="Pentagon 37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err="1" smtClean="0"/>
                <a:t>Kelulusan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Kemudahan</a:t>
              </a:r>
              <a:r>
                <a:rPr lang="en-MY" altLang="ko-KR" sz="1100" b="1" dirty="0" smtClean="0"/>
                <a:t/>
              </a:r>
              <a:br>
                <a:rPr lang="en-MY" altLang="ko-KR" sz="1100" b="1" dirty="0" smtClean="0"/>
              </a:br>
              <a:r>
                <a:rPr lang="en-MY" altLang="ko-KR" sz="1100" b="1" dirty="0" err="1" smtClean="0"/>
                <a:t>Bagi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Bertukar</a:t>
              </a:r>
              <a:r>
                <a:rPr lang="en-MY" altLang="ko-KR" sz="1100" b="1" dirty="0" smtClean="0"/>
                <a:t> Wilayah</a:t>
              </a:r>
              <a:endParaRPr lang="ko-KR" altLang="en-US" sz="1100" b="1" dirty="0"/>
            </a:p>
          </p:txBody>
        </p:sp>
        <p:sp>
          <p:nvSpPr>
            <p:cNvPr id="39" name="Diamond 38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802478" y="3294594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41" name="Pentagon 40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42" name="Pentagon 41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err="1" smtClean="0"/>
                <a:t>Pengisytiharan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Harta</a:t>
              </a:r>
              <a:endParaRPr lang="ko-KR" altLang="en-US" sz="1100" b="1" dirty="0"/>
            </a:p>
          </p:txBody>
        </p:sp>
        <p:sp>
          <p:nvSpPr>
            <p:cNvPr id="43" name="Diamond 42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5893250" y="3329544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45" name="Pentagon 44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46" name="Pentagon 45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err="1" smtClean="0"/>
                <a:t>Keputusan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Tatatertib</a:t>
              </a:r>
              <a:endParaRPr lang="ko-KR" altLang="en-US" sz="1100" b="1" dirty="0"/>
            </a:p>
          </p:txBody>
        </p:sp>
        <p:sp>
          <p:nvSpPr>
            <p:cNvPr id="47" name="Diamond 46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3347864" y="3301086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49" name="Pentagon 48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50" name="Pentagon 49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err="1" smtClean="0"/>
                <a:t>Kelulusan</a:t>
              </a:r>
              <a:r>
                <a:rPr lang="en-MY" altLang="ko-KR" sz="1100" b="1" dirty="0" smtClean="0"/>
                <a:t> Sara </a:t>
              </a:r>
              <a:r>
                <a:rPr lang="en-MY" altLang="ko-KR" sz="1100" b="1" dirty="0" err="1" smtClean="0"/>
                <a:t>Ubat</a:t>
              </a:r>
              <a:r>
                <a:rPr lang="en-MY" altLang="ko-KR" sz="1100" b="1" dirty="0" smtClean="0"/>
                <a:t> / </a:t>
              </a:r>
              <a:r>
                <a:rPr lang="en-MY" altLang="ko-KR" sz="1100" b="1" dirty="0" err="1" smtClean="0"/>
                <a:t>Pinjaman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Kerajaan</a:t>
              </a:r>
              <a:endParaRPr lang="ko-KR" altLang="en-US" sz="1100" b="1" dirty="0"/>
            </a:p>
          </p:txBody>
        </p:sp>
        <p:sp>
          <p:nvSpPr>
            <p:cNvPr id="51" name="Diamond 50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802478" y="3861402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53" name="Pentagon 52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54" name="Pentagon 53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err="1" smtClean="0"/>
                <a:t>Kelulusan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Penangguhan</a:t>
              </a:r>
              <a:r>
                <a:rPr lang="en-MY" altLang="ko-KR" sz="1100" b="1" dirty="0" smtClean="0"/>
                <a:t> </a:t>
              </a:r>
            </a:p>
            <a:p>
              <a:pPr algn="ctr"/>
              <a:r>
                <a:rPr lang="en-MY" altLang="ko-KR" sz="1100" b="1" dirty="0" smtClean="0"/>
                <a:t>/ </a:t>
              </a:r>
              <a:r>
                <a:rPr lang="en-MY" altLang="ko-KR" sz="1100" b="1" dirty="0" err="1" smtClean="0"/>
                <a:t>Pelanjutan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Pengajian</a:t>
              </a:r>
              <a:endParaRPr lang="ko-KR" altLang="en-US" sz="1100" b="1" dirty="0"/>
            </a:p>
          </p:txBody>
        </p:sp>
        <p:sp>
          <p:nvSpPr>
            <p:cNvPr id="55" name="Diamond 54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3347864" y="3867894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61" name="Pentagon 60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62" name="Pentagon 61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err="1" smtClean="0"/>
                <a:t>Kelulusan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Permohonan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Kemudahan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Kerajaan</a:t>
              </a:r>
              <a:endParaRPr lang="ko-KR" altLang="en-US" sz="1100" b="1" dirty="0"/>
            </a:p>
          </p:txBody>
        </p:sp>
        <p:sp>
          <p:nvSpPr>
            <p:cNvPr id="63" name="Diamond 62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64" name="Google Shape;1145;p27"/>
          <p:cNvGrpSpPr/>
          <p:nvPr/>
        </p:nvGrpSpPr>
        <p:grpSpPr>
          <a:xfrm>
            <a:off x="8630659" y="4587974"/>
            <a:ext cx="472389" cy="504056"/>
            <a:chOff x="8630659" y="4587974"/>
            <a:chExt cx="472389" cy="504056"/>
          </a:xfrm>
        </p:grpSpPr>
        <p:sp>
          <p:nvSpPr>
            <p:cNvPr id="65" name="Google Shape;1146;p27"/>
            <p:cNvSpPr/>
            <p:nvPr/>
          </p:nvSpPr>
          <p:spPr>
            <a:xfrm flipH="1">
              <a:off x="8630659" y="4587974"/>
              <a:ext cx="432048" cy="504056"/>
            </a:xfrm>
            <a:prstGeom prst="rtTriangle">
              <a:avLst/>
            </a:prstGeom>
            <a:solidFill>
              <a:srgbClr val="F8B2A3">
                <a:alpha val="5098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" name="Google Shape;1147;p27"/>
            <p:cNvSpPr txBox="1"/>
            <p:nvPr/>
          </p:nvSpPr>
          <p:spPr>
            <a:xfrm>
              <a:off x="8748464" y="4808606"/>
              <a:ext cx="354584" cy="2769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 b="1" dirty="0" smtClean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17</a:t>
              </a:r>
              <a:endParaRPr sz="12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98385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 txBox="1">
            <a:spLocks/>
          </p:cNvSpPr>
          <p:nvPr/>
        </p:nvSpPr>
        <p:spPr>
          <a:xfrm>
            <a:off x="0" y="136245"/>
            <a:ext cx="9144000" cy="576064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JAWATAN SIMPANAN LATIHAN</a:t>
            </a:r>
            <a:endParaRPr lang="en-US" sz="3600" b="1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36" name="Text Placeholder 2"/>
          <p:cNvSpPr txBox="1">
            <a:spLocks/>
          </p:cNvSpPr>
          <p:nvPr/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ko-KR" sz="1400" i="1" dirty="0" smtClean="0"/>
              <a:t>URUSAN PERKHIDMATAN</a:t>
            </a:r>
            <a:endParaRPr lang="en-US" altLang="ko-KR" sz="1400" i="1" dirty="0"/>
          </a:p>
        </p:txBody>
      </p:sp>
      <p:grpSp>
        <p:nvGrpSpPr>
          <p:cNvPr id="44" name="Group 43"/>
          <p:cNvGrpSpPr/>
          <p:nvPr/>
        </p:nvGrpSpPr>
        <p:grpSpPr>
          <a:xfrm>
            <a:off x="1043608" y="1203598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41" name="Pentagon 40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42" name="Pentagon 41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err="1" smtClean="0"/>
                <a:t>Pembayaran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Gaji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dan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Elaun</a:t>
              </a:r>
              <a:endParaRPr lang="ko-KR" altLang="en-US" sz="1100" b="1" dirty="0"/>
            </a:p>
          </p:txBody>
        </p:sp>
        <p:sp>
          <p:nvSpPr>
            <p:cNvPr id="43" name="Diamond 42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1033051" y="1805807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46" name="Pentagon 45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47" name="Pentagon 46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err="1" smtClean="0"/>
                <a:t>Kenaikan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Pangkat</a:t>
              </a:r>
              <a:endParaRPr lang="ko-KR" altLang="en-US" sz="1100" b="1" dirty="0"/>
            </a:p>
          </p:txBody>
        </p:sp>
        <p:sp>
          <p:nvSpPr>
            <p:cNvPr id="48" name="Diamond 47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1029678" y="2446829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50" name="Pentagon 49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51" name="Pentagon 50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err="1" smtClean="0"/>
                <a:t>Pengemaskinian</a:t>
              </a:r>
              <a:r>
                <a:rPr lang="en-MY" altLang="ko-KR" sz="1100" b="1" dirty="0" smtClean="0"/>
                <a:t> BPK</a:t>
              </a:r>
              <a:endParaRPr lang="ko-KR" altLang="en-US" sz="1100" b="1" dirty="0"/>
            </a:p>
          </p:txBody>
        </p:sp>
        <p:sp>
          <p:nvSpPr>
            <p:cNvPr id="52" name="Diamond 51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1029678" y="3156052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54" name="Pentagon 53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55" name="Pentagon 54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smtClean="0"/>
                <a:t>PSD Form 6/93 </a:t>
              </a:r>
              <a:br>
                <a:rPr lang="en-MY" altLang="ko-KR" sz="1100" b="1" dirty="0" smtClean="0"/>
              </a:br>
              <a:r>
                <a:rPr lang="en-MY" altLang="ko-KR" sz="1100" b="1" dirty="0" err="1" smtClean="0"/>
                <a:t>Penilaian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Tahunan</a:t>
              </a:r>
              <a:endParaRPr lang="ko-KR" altLang="en-US" sz="1100" b="1" dirty="0"/>
            </a:p>
          </p:txBody>
        </p:sp>
        <p:sp>
          <p:nvSpPr>
            <p:cNvPr id="56" name="Diamond 55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1047056" y="3865275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58" name="Pentagon 57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59" name="Pentagon 58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smtClean="0"/>
                <a:t>Sara </a:t>
              </a:r>
              <a:r>
                <a:rPr lang="en-MY" altLang="ko-KR" sz="1100" b="1" dirty="0" err="1" smtClean="0"/>
                <a:t>Ubat</a:t>
              </a:r>
              <a:r>
                <a:rPr lang="en-MY" altLang="ko-KR" sz="1100" b="1" dirty="0"/>
                <a:t> </a:t>
              </a:r>
              <a:r>
                <a:rPr lang="en-MY" altLang="ko-KR" sz="1100" b="1" dirty="0" smtClean="0"/>
                <a:t>/ </a:t>
              </a:r>
              <a:r>
                <a:rPr lang="en-MY" altLang="ko-KR" sz="1100" b="1" dirty="0" err="1" smtClean="0"/>
                <a:t>Pinjaman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Perumahan</a:t>
              </a:r>
              <a:r>
                <a:rPr lang="en-MY" altLang="ko-KR" sz="1100" b="1" dirty="0" smtClean="0"/>
                <a:t> / </a:t>
              </a:r>
              <a:r>
                <a:rPr lang="en-MY" altLang="ko-KR" sz="1100" b="1" dirty="0" err="1" smtClean="0"/>
                <a:t>Komputer</a:t>
              </a:r>
              <a:endParaRPr lang="ko-KR" altLang="en-US" sz="1100" b="1" dirty="0"/>
            </a:p>
          </p:txBody>
        </p:sp>
        <p:sp>
          <p:nvSpPr>
            <p:cNvPr id="60" name="Diamond 59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3655555" y="1203598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62" name="Pentagon 61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63" name="Pentagon 62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err="1" smtClean="0"/>
                <a:t>Pengisytiharan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harta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melalui</a:t>
              </a:r>
              <a:r>
                <a:rPr lang="en-MY" altLang="ko-KR" sz="1100" b="1" dirty="0" smtClean="0"/>
                <a:t> HRMIS</a:t>
              </a:r>
              <a:endParaRPr lang="ko-KR" altLang="en-US" sz="1100" b="1" dirty="0"/>
            </a:p>
          </p:txBody>
        </p:sp>
        <p:sp>
          <p:nvSpPr>
            <p:cNvPr id="64" name="Diamond 63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3644998" y="1805807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66" name="Pentagon 65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67" name="Pentagon 66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err="1" smtClean="0"/>
                <a:t>Urusan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Cuti</a:t>
              </a:r>
              <a:endParaRPr lang="ko-KR" altLang="en-US" sz="1100" b="1" dirty="0"/>
            </a:p>
          </p:txBody>
        </p:sp>
        <p:sp>
          <p:nvSpPr>
            <p:cNvPr id="68" name="Diamond 67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3641625" y="2446829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70" name="Pentagon 69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71" name="Pentagon 70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smtClean="0"/>
                <a:t>Guarantee Letter (GL)</a:t>
              </a:r>
              <a:endParaRPr lang="ko-KR" altLang="en-US" sz="1100" b="1" dirty="0"/>
            </a:p>
          </p:txBody>
        </p:sp>
        <p:sp>
          <p:nvSpPr>
            <p:cNvPr id="72" name="Diamond 71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3641625" y="3156052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74" name="Pentagon 73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75" name="Pentagon 74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err="1" smtClean="0"/>
                <a:t>Pengesahan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Majikan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Urusan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Pinjaman</a:t>
              </a:r>
              <a:endParaRPr lang="ko-KR" altLang="en-US" sz="1100" b="1" dirty="0"/>
            </a:p>
          </p:txBody>
        </p:sp>
        <p:sp>
          <p:nvSpPr>
            <p:cNvPr id="76" name="Diamond 75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77" name="Group 76"/>
          <p:cNvGrpSpPr/>
          <p:nvPr/>
        </p:nvGrpSpPr>
        <p:grpSpPr>
          <a:xfrm>
            <a:off x="3659003" y="3865275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78" name="Pentagon 77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79" name="Pentagon 78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err="1" smtClean="0"/>
                <a:t>Kemudahan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Bagi</a:t>
              </a:r>
              <a:r>
                <a:rPr lang="en-MY" altLang="ko-KR" sz="1100" b="1" dirty="0" smtClean="0"/>
                <a:t> Yang </a:t>
              </a:r>
              <a:r>
                <a:rPr lang="en-MY" altLang="ko-KR" sz="1100" b="1" dirty="0" err="1" smtClean="0"/>
                <a:t>Bertukar</a:t>
              </a:r>
              <a:r>
                <a:rPr lang="en-MY" altLang="ko-KR" sz="1100" b="1" dirty="0" smtClean="0"/>
                <a:t> Wilayah</a:t>
              </a:r>
              <a:endParaRPr lang="ko-KR" altLang="en-US" sz="1100" b="1" dirty="0"/>
            </a:p>
          </p:txBody>
        </p:sp>
        <p:sp>
          <p:nvSpPr>
            <p:cNvPr id="80" name="Diamond 79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81" name="Group 80"/>
          <p:cNvGrpSpPr/>
          <p:nvPr/>
        </p:nvGrpSpPr>
        <p:grpSpPr>
          <a:xfrm>
            <a:off x="6267502" y="1203598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82" name="Pentagon 81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83" name="Pentagon 82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err="1" smtClean="0"/>
                <a:t>Peletakan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Jawatan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Pegawai</a:t>
              </a:r>
              <a:endParaRPr lang="ko-KR" altLang="en-US" sz="1100" b="1" dirty="0"/>
            </a:p>
          </p:txBody>
        </p:sp>
        <p:sp>
          <p:nvSpPr>
            <p:cNvPr id="84" name="Diamond 83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6256945" y="1805807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86" name="Pentagon 85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87" name="Pentagon 86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err="1" smtClean="0"/>
                <a:t>Pengurusan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Tatatertib</a:t>
              </a:r>
              <a:endParaRPr lang="ko-KR" altLang="en-US" sz="1100" b="1" dirty="0"/>
            </a:p>
          </p:txBody>
        </p:sp>
        <p:sp>
          <p:nvSpPr>
            <p:cNvPr id="88" name="Diamond 87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89" name="Group 88"/>
          <p:cNvGrpSpPr/>
          <p:nvPr/>
        </p:nvGrpSpPr>
        <p:grpSpPr>
          <a:xfrm>
            <a:off x="6267502" y="2446829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90" name="Pentagon 89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91" name="Pentagon 90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err="1" smtClean="0"/>
                <a:t>Permohonan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Ke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Luar</a:t>
              </a:r>
              <a:r>
                <a:rPr lang="en-MY" altLang="ko-KR" sz="1100" b="1" dirty="0" smtClean="0"/>
                <a:t> Negara</a:t>
              </a:r>
              <a:endParaRPr lang="ko-KR" altLang="en-US" sz="1100" b="1" dirty="0"/>
            </a:p>
          </p:txBody>
        </p:sp>
        <p:sp>
          <p:nvSpPr>
            <p:cNvPr id="92" name="Diamond 91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6253572" y="3156052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94" name="Pentagon 93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95" name="Pentagon 94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err="1" smtClean="0"/>
                <a:t>Perakuan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Amalan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Perubatan</a:t>
              </a:r>
              <a:endParaRPr lang="ko-KR" altLang="en-US" sz="1100" b="1" dirty="0"/>
            </a:p>
          </p:txBody>
        </p:sp>
        <p:sp>
          <p:nvSpPr>
            <p:cNvPr id="96" name="Diamond 95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97" name="Group 96"/>
          <p:cNvGrpSpPr/>
          <p:nvPr/>
        </p:nvGrpSpPr>
        <p:grpSpPr>
          <a:xfrm>
            <a:off x="6270950" y="3865275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98" name="Pentagon 97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99" name="Pentagon 98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err="1" smtClean="0"/>
                <a:t>Urusan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Lapor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Diri</a:t>
              </a:r>
              <a:endParaRPr lang="ko-KR" altLang="en-US" sz="1100" b="1" dirty="0"/>
            </a:p>
          </p:txBody>
        </p:sp>
        <p:sp>
          <p:nvSpPr>
            <p:cNvPr id="100" name="Diamond 99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719998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-4564" y="123478"/>
            <a:ext cx="9144000" cy="576064"/>
          </a:xfrm>
        </p:spPr>
        <p:txBody>
          <a:bodyPr/>
          <a:lstStyle/>
          <a:p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KELAYAKAN CUTI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i="1" dirty="0"/>
              <a:t>PROGRAM LATIHAN KEPAKARAN (SARJANA PERUBATAN </a:t>
            </a:r>
            <a:r>
              <a:rPr lang="en-US" altLang="ko-KR" i="1" dirty="0" err="1"/>
              <a:t>i</a:t>
            </a:r>
            <a:r>
              <a:rPr lang="en-US" altLang="ko-KR" i="1" dirty="0"/>
              <a:t>-SYSTEM)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5510923"/>
              </p:ext>
            </p:extLst>
          </p:nvPr>
        </p:nvGraphicFramePr>
        <p:xfrm>
          <a:off x="668938" y="1203598"/>
          <a:ext cx="1829300" cy="360439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127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25514">
                <a:tc>
                  <a:txBody>
                    <a:bodyPr/>
                    <a:lstStyle/>
                    <a:p>
                      <a:pPr>
                        <a:lnSpc>
                          <a:spcPct val="0"/>
                        </a:lnSpc>
                      </a:pPr>
                      <a:endParaRPr lang="ko-KR" altLang="en-US" sz="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0"/>
                        </a:lnSpc>
                      </a:pPr>
                      <a:endParaRPr lang="ko-KR" altLang="en-US" sz="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0"/>
                        </a:lnSpc>
                      </a:pPr>
                      <a:endParaRPr lang="ko-KR" altLang="en-US" sz="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6578"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Pegawai</a:t>
                      </a:r>
                      <a:r>
                        <a:rPr lang="en-US" altLang="ko-KR" sz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yang </a:t>
                      </a:r>
                      <a:r>
                        <a:rPr lang="en-US" altLang="ko-KR" sz="120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diluluskan</a:t>
                      </a:r>
                      <a:r>
                        <a:rPr lang="en-US" altLang="ko-KR" sz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</a:t>
                      </a:r>
                      <a:r>
                        <a:rPr lang="en-US" altLang="ko-KR" sz="120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Cuti</a:t>
                      </a:r>
                      <a:r>
                        <a:rPr lang="en-US" altLang="ko-KR" sz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</a:t>
                      </a:r>
                      <a:r>
                        <a:rPr lang="en-US" altLang="ko-KR" sz="120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Belajar</a:t>
                      </a:r>
                      <a:r>
                        <a:rPr lang="en-US" altLang="ko-KR" sz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</a:t>
                      </a:r>
                      <a:r>
                        <a:rPr lang="en-US" altLang="ko-KR" sz="120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Bergaji</a:t>
                      </a:r>
                      <a:r>
                        <a:rPr lang="en-US" altLang="ko-KR" sz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</a:t>
                      </a:r>
                      <a:r>
                        <a:rPr lang="en-US" altLang="ko-KR" sz="120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Penuh</a:t>
                      </a:r>
                      <a:r>
                        <a:rPr lang="en-US" altLang="ko-KR" sz="12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(CBBP) </a:t>
                      </a:r>
                      <a:r>
                        <a:rPr lang="en-US" altLang="ko-KR" sz="1200" baseline="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melebihi</a:t>
                      </a:r>
                      <a:r>
                        <a:rPr lang="en-US" altLang="ko-KR" sz="12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12 </a:t>
                      </a:r>
                      <a:r>
                        <a:rPr lang="en-US" altLang="ko-KR" sz="1200" baseline="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bulan</a:t>
                      </a:r>
                      <a:r>
                        <a:rPr lang="en-US" altLang="ko-KR" sz="12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, </a:t>
                      </a:r>
                      <a:r>
                        <a:rPr lang="en-US" altLang="ko-KR" sz="1200" baseline="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semua</a:t>
                      </a:r>
                      <a:r>
                        <a:rPr lang="en-US" altLang="ko-KR" sz="12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</a:t>
                      </a:r>
                      <a:r>
                        <a:rPr lang="en-US" altLang="ko-KR" sz="1200" baseline="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cuti</a:t>
                      </a:r>
                      <a:r>
                        <a:rPr lang="en-US" altLang="ko-KR" sz="12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</a:t>
                      </a:r>
                      <a:r>
                        <a:rPr lang="en-US" altLang="ko-KR" sz="1200" baseline="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rehat</a:t>
                      </a:r>
                      <a:r>
                        <a:rPr lang="en-US" altLang="ko-KR" sz="12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</a:t>
                      </a:r>
                      <a:r>
                        <a:rPr lang="en-US" altLang="ko-KR" sz="1200" baseline="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pegawai</a:t>
                      </a:r>
                      <a:r>
                        <a:rPr lang="en-US" altLang="ko-KR" sz="12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yang </a:t>
                      </a:r>
                      <a:r>
                        <a:rPr lang="en-US" altLang="ko-KR" sz="1200" baseline="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berkelayakan</a:t>
                      </a:r>
                      <a:r>
                        <a:rPr lang="en-US" altLang="ko-KR" sz="12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</a:t>
                      </a:r>
                      <a:r>
                        <a:rPr lang="en-US" altLang="ko-KR" sz="1200" baseline="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sebelum</a:t>
                      </a:r>
                      <a:r>
                        <a:rPr lang="en-US" altLang="ko-KR" sz="12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</a:t>
                      </a:r>
                      <a:r>
                        <a:rPr lang="en-US" altLang="ko-KR" sz="1200" baseline="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tarikh</a:t>
                      </a:r>
                      <a:r>
                        <a:rPr lang="en-US" altLang="ko-KR" sz="12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CBBP </a:t>
                      </a:r>
                      <a:r>
                        <a:rPr lang="en-US" altLang="ko-KR" sz="1200" baseline="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tersebut</a:t>
                      </a:r>
                      <a:r>
                        <a:rPr lang="en-US" altLang="ko-KR" sz="12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</a:t>
                      </a:r>
                      <a:r>
                        <a:rPr lang="en-US" altLang="ko-KR" sz="1200" baseline="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akan</a:t>
                      </a:r>
                      <a:r>
                        <a:rPr lang="en-US" altLang="ko-KR" sz="12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</a:t>
                      </a:r>
                      <a:r>
                        <a:rPr lang="en-US" altLang="ko-KR" sz="1200" b="1" baseline="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luput</a:t>
                      </a:r>
                      <a:endParaRPr lang="ko-KR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5514">
                <a:tc>
                  <a:txBody>
                    <a:bodyPr/>
                    <a:lstStyle/>
                    <a:p>
                      <a:pPr latinLnBrk="1">
                        <a:lnSpc>
                          <a:spcPct val="0"/>
                        </a:lnSpc>
                      </a:pP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0"/>
                        </a:lnSpc>
                      </a:pP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6578"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90389"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latinLnBrk="1">
                        <a:lnSpc>
                          <a:spcPct val="0"/>
                        </a:lnSpc>
                      </a:pP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0"/>
                        </a:lnSpc>
                      </a:pP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87598"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20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SEBELUM PENGAJIAN</a:t>
                      </a:r>
                      <a:endParaRPr lang="ko-KR" altLang="en-US" sz="20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b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6725"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2442305"/>
              </p:ext>
            </p:extLst>
          </p:nvPr>
        </p:nvGraphicFramePr>
        <p:xfrm>
          <a:off x="2659101" y="1203598"/>
          <a:ext cx="1829300" cy="360038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127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24989">
                <a:tc>
                  <a:txBody>
                    <a:bodyPr/>
                    <a:lstStyle/>
                    <a:p>
                      <a:pPr>
                        <a:lnSpc>
                          <a:spcPct val="0"/>
                        </a:lnSpc>
                      </a:pPr>
                      <a:endParaRPr lang="ko-KR" altLang="en-US" sz="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0"/>
                        </a:lnSpc>
                      </a:pPr>
                      <a:endParaRPr lang="ko-KR" altLang="en-US" sz="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0"/>
                        </a:lnSpc>
                      </a:pPr>
                      <a:endParaRPr lang="ko-KR" altLang="en-US" sz="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4959"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Tiada</a:t>
                      </a:r>
                      <a:r>
                        <a:rPr lang="en-US" altLang="ko-KR" sz="12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</a:t>
                      </a:r>
                      <a:r>
                        <a:rPr lang="en-US" altLang="ko-KR" sz="1200" baseline="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kelayakan</a:t>
                      </a:r>
                      <a:r>
                        <a:rPr lang="en-US" altLang="ko-KR" sz="12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</a:t>
                      </a:r>
                      <a:r>
                        <a:rPr lang="en-US" altLang="ko-KR" sz="1200" baseline="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Cuti</a:t>
                      </a:r>
                      <a:r>
                        <a:rPr lang="en-US" altLang="ko-KR" sz="12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</a:t>
                      </a:r>
                      <a:r>
                        <a:rPr lang="en-US" altLang="ko-KR" sz="1200" baseline="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Rehat</a:t>
                      </a:r>
                      <a:r>
                        <a:rPr lang="en-US" altLang="ko-KR" sz="12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; </a:t>
                      </a:r>
                      <a:r>
                        <a:rPr lang="en-US" altLang="ko-KR" sz="1200" baseline="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pegawai</a:t>
                      </a:r>
                      <a:r>
                        <a:rPr lang="en-US" altLang="ko-KR" sz="12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</a:t>
                      </a:r>
                      <a:r>
                        <a:rPr lang="en-US" altLang="ko-KR" sz="1200" baseline="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hanya</a:t>
                      </a:r>
                      <a:r>
                        <a:rPr lang="en-US" altLang="ko-KR" sz="12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</a:t>
                      </a:r>
                      <a:r>
                        <a:rPr lang="en-US" altLang="ko-KR" sz="1200" baseline="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berkelayakan</a:t>
                      </a:r>
                      <a:r>
                        <a:rPr lang="en-US" altLang="ko-KR" sz="12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</a:t>
                      </a:r>
                      <a:r>
                        <a:rPr lang="en-US" altLang="ko-KR" sz="1200" b="1" baseline="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Cuti</a:t>
                      </a:r>
                      <a:r>
                        <a:rPr lang="en-US" altLang="ko-KR" sz="1200" b="1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</a:t>
                      </a:r>
                      <a:r>
                        <a:rPr lang="en-US" altLang="ko-KR" sz="1200" b="1" baseline="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Akademik</a:t>
                      </a:r>
                      <a:r>
                        <a:rPr lang="en-US" altLang="ko-KR" sz="12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</a:t>
                      </a:r>
                      <a:r>
                        <a:rPr lang="en-US" altLang="ko-KR" sz="1200" baseline="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Institusi</a:t>
                      </a:r>
                      <a:r>
                        <a:rPr lang="en-US" altLang="ko-KR" sz="12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</a:t>
                      </a:r>
                      <a:r>
                        <a:rPr lang="en-US" altLang="ko-KR" sz="1200" baseline="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pengajian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4989">
                <a:tc>
                  <a:txBody>
                    <a:bodyPr/>
                    <a:lstStyle/>
                    <a:p>
                      <a:pPr latinLnBrk="1">
                        <a:lnSpc>
                          <a:spcPct val="0"/>
                        </a:lnSpc>
                      </a:pP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0"/>
                        </a:lnSpc>
                      </a:pP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4959"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86661"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12000">
                <a:tc>
                  <a:txBody>
                    <a:bodyPr/>
                    <a:lstStyle/>
                    <a:p>
                      <a:pPr latinLnBrk="1">
                        <a:lnSpc>
                          <a:spcPct val="0"/>
                        </a:lnSpc>
                      </a:pP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0"/>
                        </a:lnSpc>
                      </a:pP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84000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cs typeface="Arial" pitchFamily="34" charset="0"/>
                        </a:rPr>
                        <a:t>SEMASA PENGAJIAN</a:t>
                      </a:r>
                      <a:endParaRPr kumimoji="0" lang="ko-KR" altLang="en-US" sz="2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effectLst/>
                        <a:uLnTx/>
                        <a:uFillTx/>
                        <a:latin typeface="+mn-lt"/>
                        <a:cs typeface="Arial" pitchFamily="34" charset="0"/>
                      </a:endParaRPr>
                    </a:p>
                  </a:txBody>
                  <a:tcPr anchor="b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0787"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6297632"/>
              </p:ext>
            </p:extLst>
          </p:nvPr>
        </p:nvGraphicFramePr>
        <p:xfrm>
          <a:off x="4649264" y="1203598"/>
          <a:ext cx="1829300" cy="36214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127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19182">
                <a:tc>
                  <a:txBody>
                    <a:bodyPr/>
                    <a:lstStyle/>
                    <a:p>
                      <a:pPr>
                        <a:lnSpc>
                          <a:spcPct val="0"/>
                        </a:lnSpc>
                      </a:pPr>
                      <a:endParaRPr lang="ko-KR" altLang="en-US" sz="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0"/>
                        </a:lnSpc>
                      </a:pPr>
                      <a:endParaRPr lang="ko-KR" altLang="en-US" sz="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0"/>
                        </a:lnSpc>
                      </a:pPr>
                      <a:endParaRPr lang="ko-KR" altLang="en-US" sz="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7074"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Pegawai</a:t>
                      </a:r>
                      <a:r>
                        <a:rPr lang="en-US" altLang="ko-KR" sz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</a:t>
                      </a:r>
                      <a:r>
                        <a:rPr lang="en-US" altLang="ko-KR" sz="120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boleh</a:t>
                      </a:r>
                      <a:r>
                        <a:rPr lang="en-US" altLang="ko-KR" sz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</a:t>
                      </a:r>
                      <a:r>
                        <a:rPr lang="en-US" altLang="ko-KR" sz="120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diberikan</a:t>
                      </a:r>
                      <a:r>
                        <a:rPr lang="en-US" altLang="ko-KR" sz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</a:t>
                      </a:r>
                      <a:r>
                        <a:rPr lang="en-US" altLang="ko-KR" sz="120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kemudahan</a:t>
                      </a:r>
                      <a:r>
                        <a:rPr lang="en-US" altLang="ko-KR" sz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</a:t>
                      </a:r>
                      <a:r>
                        <a:rPr lang="en-US" altLang="ko-KR" sz="1200" b="1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Cuti</a:t>
                      </a:r>
                      <a:r>
                        <a:rPr lang="en-US" altLang="ko-KR" sz="12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</a:t>
                      </a:r>
                      <a:r>
                        <a:rPr lang="en-US" altLang="ko-KR" sz="1200" b="1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Rehat</a:t>
                      </a:r>
                      <a:r>
                        <a:rPr lang="en-US" altLang="ko-KR" sz="12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</a:t>
                      </a:r>
                      <a:r>
                        <a:rPr lang="en-US" altLang="ko-KR" sz="1200" b="1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Selepas</a:t>
                      </a:r>
                      <a:r>
                        <a:rPr lang="en-US" altLang="ko-KR" sz="12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</a:t>
                      </a:r>
                      <a:r>
                        <a:rPr lang="en-US" altLang="ko-KR" sz="1200" b="1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Berkursus</a:t>
                      </a:r>
                      <a:r>
                        <a:rPr lang="en-US" altLang="ko-KR" sz="12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</a:t>
                      </a:r>
                      <a:r>
                        <a:rPr lang="en-US" altLang="ko-KR" sz="1200" b="1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Lebih</a:t>
                      </a:r>
                      <a:r>
                        <a:rPr lang="en-US" altLang="ko-KR" sz="1200" b="1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12 </a:t>
                      </a:r>
                      <a:r>
                        <a:rPr lang="en-US" altLang="ko-KR" sz="1200" b="1" baseline="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Bulan</a:t>
                      </a:r>
                      <a:r>
                        <a:rPr lang="en-US" altLang="ko-KR" sz="12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</a:t>
                      </a:r>
                      <a:r>
                        <a:rPr lang="en-US" altLang="ko-KR" sz="1200" baseline="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tertakluk</a:t>
                      </a:r>
                      <a:r>
                        <a:rPr lang="en-US" altLang="ko-KR" sz="12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</a:t>
                      </a:r>
                      <a:r>
                        <a:rPr lang="en-US" altLang="ko-KR" sz="1200" baseline="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kepada</a:t>
                      </a:r>
                      <a:r>
                        <a:rPr lang="en-US" altLang="ko-KR" sz="12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had </a:t>
                      </a:r>
                      <a:r>
                        <a:rPr lang="en-US" altLang="ko-KR" sz="1200" baseline="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sehingga</a:t>
                      </a:r>
                      <a:r>
                        <a:rPr lang="en-US" altLang="ko-KR" sz="12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7 </a:t>
                      </a:r>
                      <a:r>
                        <a:rPr lang="en-US" altLang="ko-KR" sz="1200" baseline="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hari</a:t>
                      </a:r>
                      <a:r>
                        <a:rPr lang="en-US" altLang="ko-KR" sz="12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</a:t>
                      </a:r>
                      <a:r>
                        <a:rPr lang="en-US" altLang="ko-KR" sz="1200" baseline="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sekiranya</a:t>
                      </a:r>
                      <a:r>
                        <a:rPr lang="en-US" altLang="ko-KR" sz="12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</a:t>
                      </a:r>
                      <a:r>
                        <a:rPr lang="en-US" altLang="ko-KR" sz="1200" baseline="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masih</a:t>
                      </a:r>
                      <a:r>
                        <a:rPr lang="en-US" altLang="ko-KR" sz="12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</a:t>
                      </a:r>
                      <a:r>
                        <a:rPr lang="en-US" altLang="ko-KR" sz="1200" baseline="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ada</a:t>
                      </a:r>
                      <a:r>
                        <a:rPr lang="en-US" altLang="ko-KR" sz="12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</a:t>
                      </a:r>
                      <a:r>
                        <a:rPr lang="en-US" altLang="ko-KR" sz="1200" baseline="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baki</a:t>
                      </a:r>
                      <a:r>
                        <a:rPr lang="en-US" altLang="ko-KR" sz="12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</a:t>
                      </a:r>
                      <a:r>
                        <a:rPr lang="en-US" altLang="ko-KR" sz="1200" baseline="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cuti</a:t>
                      </a:r>
                      <a:r>
                        <a:rPr lang="en-US" altLang="ko-KR" sz="12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</a:t>
                      </a:r>
                      <a:r>
                        <a:rPr lang="en-US" altLang="ko-KR" sz="1200" baseline="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sebelum</a:t>
                      </a:r>
                      <a:r>
                        <a:rPr lang="en-US" altLang="ko-KR" sz="12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CBBP</a:t>
                      </a: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9182">
                <a:tc>
                  <a:txBody>
                    <a:bodyPr/>
                    <a:lstStyle/>
                    <a:p>
                      <a:pPr latinLnBrk="1">
                        <a:lnSpc>
                          <a:spcPct val="0"/>
                        </a:lnSpc>
                      </a:pP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0"/>
                        </a:lnSpc>
                      </a:pP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7074"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17336"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19182">
                <a:tc>
                  <a:txBody>
                    <a:bodyPr/>
                    <a:lstStyle/>
                    <a:p>
                      <a:pPr latinLnBrk="1">
                        <a:lnSpc>
                          <a:spcPct val="0"/>
                        </a:lnSpc>
                      </a:pP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0"/>
                        </a:lnSpc>
                      </a:pP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65671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cs typeface="Arial" pitchFamily="34" charset="0"/>
                        </a:rPr>
                        <a:t>SELEPAS PENGAJIAN</a:t>
                      </a:r>
                      <a:endParaRPr kumimoji="0" lang="ko-KR" altLang="en-US" sz="2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effectLst/>
                        <a:uLnTx/>
                        <a:uFillTx/>
                        <a:latin typeface="+mn-lt"/>
                        <a:cs typeface="Arial" pitchFamily="34" charset="0"/>
                      </a:endParaRPr>
                    </a:p>
                  </a:txBody>
                  <a:tcPr anchor="b"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96000"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1982777"/>
              </p:ext>
            </p:extLst>
          </p:nvPr>
        </p:nvGraphicFramePr>
        <p:xfrm>
          <a:off x="6639428" y="1203598"/>
          <a:ext cx="1829300" cy="362140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127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26246">
                <a:tc>
                  <a:txBody>
                    <a:bodyPr/>
                    <a:lstStyle/>
                    <a:p>
                      <a:pPr>
                        <a:lnSpc>
                          <a:spcPct val="0"/>
                        </a:lnSpc>
                      </a:pPr>
                      <a:endParaRPr lang="ko-KR" altLang="en-US" sz="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0"/>
                        </a:lnSpc>
                      </a:pPr>
                      <a:endParaRPr lang="ko-KR" altLang="en-US" sz="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0"/>
                        </a:lnSpc>
                      </a:pPr>
                      <a:endParaRPr lang="ko-KR" altLang="en-US" sz="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8833"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Pegawai</a:t>
                      </a:r>
                      <a:r>
                        <a:rPr lang="en-US" altLang="ko-KR" sz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</a:t>
                      </a:r>
                      <a:r>
                        <a:rPr lang="en-US" altLang="ko-KR" sz="1200" baseline="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akan</a:t>
                      </a:r>
                      <a:r>
                        <a:rPr lang="en-US" altLang="ko-KR" sz="12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</a:t>
                      </a:r>
                      <a:r>
                        <a:rPr lang="en-US" altLang="ko-KR" sz="1200" baseline="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ditempatkan</a:t>
                      </a:r>
                      <a:r>
                        <a:rPr lang="en-US" altLang="ko-KR" sz="12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di </a:t>
                      </a:r>
                      <a:r>
                        <a:rPr lang="en-US" altLang="ko-KR" sz="1200" baseline="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Fasiliti</a:t>
                      </a:r>
                      <a:r>
                        <a:rPr lang="en-US" altLang="ko-KR" sz="12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KKM. </a:t>
                      </a:r>
                      <a:r>
                        <a:rPr lang="en-US" altLang="ko-KR" sz="1200" baseline="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Semasa</a:t>
                      </a:r>
                      <a:r>
                        <a:rPr lang="en-US" altLang="ko-KR" sz="12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</a:t>
                      </a:r>
                      <a:r>
                        <a:rPr lang="en-US" altLang="ko-KR" sz="1200" baseline="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tempoh</a:t>
                      </a:r>
                      <a:r>
                        <a:rPr lang="en-US" altLang="ko-KR" sz="12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</a:t>
                      </a:r>
                      <a:r>
                        <a:rPr lang="en-US" altLang="ko-KR" sz="1200" baseline="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tersebut</a:t>
                      </a:r>
                      <a:r>
                        <a:rPr lang="en-US" altLang="ko-KR" sz="12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, </a:t>
                      </a:r>
                      <a:r>
                        <a:rPr lang="en-US" altLang="ko-KR" sz="1200" baseline="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kelayakan</a:t>
                      </a:r>
                      <a:r>
                        <a:rPr lang="en-US" altLang="ko-KR" sz="12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</a:t>
                      </a:r>
                      <a:r>
                        <a:rPr lang="en-US" altLang="ko-KR" sz="1200" baseline="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cuti</a:t>
                      </a:r>
                      <a:r>
                        <a:rPr lang="en-US" altLang="ko-KR" sz="12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</a:t>
                      </a:r>
                      <a:r>
                        <a:rPr lang="en-US" altLang="ko-KR" sz="1200" baseline="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pegawai</a:t>
                      </a:r>
                      <a:r>
                        <a:rPr lang="en-US" altLang="ko-KR" sz="12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</a:t>
                      </a:r>
                      <a:r>
                        <a:rPr lang="en-US" altLang="ko-KR" sz="1200" baseline="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adalah</a:t>
                      </a:r>
                      <a:r>
                        <a:rPr lang="en-US" altLang="ko-KR" sz="12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</a:t>
                      </a:r>
                      <a:r>
                        <a:rPr lang="en-US" altLang="ko-KR" sz="1200" baseline="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mengikut</a:t>
                      </a:r>
                      <a:r>
                        <a:rPr lang="en-US" altLang="ko-KR" sz="12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</a:t>
                      </a:r>
                      <a:r>
                        <a:rPr lang="en-US" altLang="ko-KR" sz="1200" baseline="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kemudahan</a:t>
                      </a:r>
                      <a:r>
                        <a:rPr lang="en-US" altLang="ko-KR" sz="12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</a:t>
                      </a:r>
                      <a:r>
                        <a:rPr lang="en-US" altLang="ko-KR" sz="1200" baseline="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cuti</a:t>
                      </a:r>
                      <a:r>
                        <a:rPr lang="en-US" altLang="ko-KR" sz="12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</a:t>
                      </a:r>
                      <a:r>
                        <a:rPr lang="en-US" altLang="ko-KR" sz="1200" b="1" baseline="0" dirty="0" err="1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Perintah</a:t>
                      </a:r>
                      <a:r>
                        <a:rPr lang="en-US" altLang="ko-KR" sz="1200" b="1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Am Bab C</a:t>
                      </a:r>
                      <a:endParaRPr lang="ko-KR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7842">
                <a:tc>
                  <a:txBody>
                    <a:bodyPr/>
                    <a:lstStyle/>
                    <a:p>
                      <a:pPr latinLnBrk="1">
                        <a:lnSpc>
                          <a:spcPct val="0"/>
                        </a:lnSpc>
                      </a:pP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0"/>
                        </a:lnSpc>
                      </a:pP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8833"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99880"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9680">
                <a:tc>
                  <a:txBody>
                    <a:bodyPr/>
                    <a:lstStyle/>
                    <a:p>
                      <a:pPr latinLnBrk="1">
                        <a:lnSpc>
                          <a:spcPct val="0"/>
                        </a:lnSpc>
                      </a:pP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0"/>
                        </a:lnSpc>
                      </a:pPr>
                      <a:endParaRPr lang="ko-KR" altLang="en-US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05130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cs typeface="Arial" pitchFamily="34" charset="0"/>
                        </a:rPr>
                        <a:t>TANGGUH PENGAJIAN</a:t>
                      </a:r>
                      <a:endParaRPr kumimoji="0" lang="ko-KR" altLang="en-US" sz="2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effectLst/>
                        <a:uLnTx/>
                        <a:uFillTx/>
                        <a:latin typeface="+mn-lt"/>
                        <a:cs typeface="Arial" pitchFamily="34" charset="0"/>
                      </a:endParaRPr>
                    </a:p>
                  </a:txBody>
                  <a:tcPr anchor="b"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4959"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pSp>
        <p:nvGrpSpPr>
          <p:cNvPr id="8" name="Google Shape;1145;p27"/>
          <p:cNvGrpSpPr/>
          <p:nvPr/>
        </p:nvGrpSpPr>
        <p:grpSpPr>
          <a:xfrm>
            <a:off x="8630659" y="4587974"/>
            <a:ext cx="472389" cy="504056"/>
            <a:chOff x="8630659" y="4587974"/>
            <a:chExt cx="472389" cy="504056"/>
          </a:xfrm>
        </p:grpSpPr>
        <p:sp>
          <p:nvSpPr>
            <p:cNvPr id="9" name="Google Shape;1146;p27"/>
            <p:cNvSpPr/>
            <p:nvPr/>
          </p:nvSpPr>
          <p:spPr>
            <a:xfrm flipH="1">
              <a:off x="8630659" y="4587974"/>
              <a:ext cx="432048" cy="504056"/>
            </a:xfrm>
            <a:prstGeom prst="rtTriangle">
              <a:avLst/>
            </a:prstGeom>
            <a:solidFill>
              <a:srgbClr val="F8B2A3">
                <a:alpha val="5098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" name="Google Shape;1147;p27"/>
            <p:cNvSpPr txBox="1"/>
            <p:nvPr/>
          </p:nvSpPr>
          <p:spPr>
            <a:xfrm>
              <a:off x="8748464" y="4808606"/>
              <a:ext cx="354584" cy="2769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 b="1" dirty="0" smtClean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19</a:t>
              </a:r>
              <a:endParaRPr sz="12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751500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altLang="ko-KR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JAWATAN SIMPANAN LATIHAN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r>
              <a:rPr lang="en-US" altLang="ko-KR" i="1" dirty="0" smtClean="0"/>
              <a:t>OBJEKTIF JSL</a:t>
            </a:r>
            <a:endParaRPr lang="en-US" altLang="ko-KR" i="1" dirty="0"/>
          </a:p>
        </p:txBody>
      </p:sp>
      <p:grpSp>
        <p:nvGrpSpPr>
          <p:cNvPr id="14" name="Group 13"/>
          <p:cNvGrpSpPr/>
          <p:nvPr/>
        </p:nvGrpSpPr>
        <p:grpSpPr>
          <a:xfrm>
            <a:off x="837368" y="2571750"/>
            <a:ext cx="1440160" cy="1859028"/>
            <a:chOff x="251519" y="3350185"/>
            <a:chExt cx="1656184" cy="1859028"/>
          </a:xfrm>
        </p:grpSpPr>
        <p:sp>
          <p:nvSpPr>
            <p:cNvPr id="17" name="Text Placeholder 17"/>
            <p:cNvSpPr txBox="1">
              <a:spLocks/>
            </p:cNvSpPr>
            <p:nvPr/>
          </p:nvSpPr>
          <p:spPr>
            <a:xfrm>
              <a:off x="251520" y="3350185"/>
              <a:ext cx="1656183" cy="246087"/>
            </a:xfrm>
            <a:prstGeom prst="rect">
              <a:avLst/>
            </a:prstGeom>
            <a:noFill/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JAWATAN</a:t>
              </a:r>
              <a:endPara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51519" y="3639553"/>
              <a:ext cx="1656183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Pelbagai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gred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yang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diwujudkan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bagi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menampung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perkhidmatan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pegawai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KKM yang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diluluskan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berkursus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lebih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12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bulan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2820490" y="2571750"/>
            <a:ext cx="1440159" cy="1674363"/>
            <a:chOff x="251520" y="3350185"/>
            <a:chExt cx="1656183" cy="1674363"/>
          </a:xfrm>
        </p:grpSpPr>
        <p:sp>
          <p:nvSpPr>
            <p:cNvPr id="22" name="Text Placeholder 17"/>
            <p:cNvSpPr txBox="1">
              <a:spLocks/>
            </p:cNvSpPr>
            <p:nvPr/>
          </p:nvSpPr>
          <p:spPr>
            <a:xfrm>
              <a:off x="251520" y="3350185"/>
              <a:ext cx="1656183" cy="246087"/>
            </a:xfrm>
            <a:prstGeom prst="rect">
              <a:avLst/>
            </a:prstGeom>
            <a:noFill/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PENGISIAN</a:t>
              </a:r>
              <a:endPara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51520" y="3639553"/>
              <a:ext cx="1656183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Pertukaran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pegawai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ke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JSL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adalah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bagi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memudahkan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pengisian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jawatan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sedia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ada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di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Jabatan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asal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4712142" y="2571750"/>
            <a:ext cx="1732066" cy="2043694"/>
            <a:chOff x="85902" y="3350185"/>
            <a:chExt cx="1991875" cy="2043694"/>
          </a:xfrm>
        </p:grpSpPr>
        <p:sp>
          <p:nvSpPr>
            <p:cNvPr id="27" name="Text Placeholder 17"/>
            <p:cNvSpPr txBox="1">
              <a:spLocks/>
            </p:cNvSpPr>
            <p:nvPr/>
          </p:nvSpPr>
          <p:spPr>
            <a:xfrm>
              <a:off x="251520" y="3350185"/>
              <a:ext cx="1656183" cy="246087"/>
            </a:xfrm>
            <a:prstGeom prst="rect">
              <a:avLst/>
            </a:prstGeom>
            <a:noFill/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SISTEMATIK</a:t>
              </a:r>
              <a:endPara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85902" y="3639553"/>
              <a:ext cx="1991875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Jawatan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hakiki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di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isi</a:t>
              </a:r>
              <a:endPara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Rekod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perkhidmatan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dikemaskini</a:t>
              </a:r>
              <a:endPara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Pemantauan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kontrak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dan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penguatkuasaan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perjanjian</a:t>
              </a:r>
              <a:endPara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Pengkalan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data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6695264" y="2571750"/>
            <a:ext cx="1837176" cy="1489697"/>
            <a:chOff x="23235" y="3350185"/>
            <a:chExt cx="2112753" cy="1489697"/>
          </a:xfrm>
        </p:grpSpPr>
        <p:sp>
          <p:nvSpPr>
            <p:cNvPr id="32" name="Text Placeholder 17"/>
            <p:cNvSpPr txBox="1">
              <a:spLocks/>
            </p:cNvSpPr>
            <p:nvPr/>
          </p:nvSpPr>
          <p:spPr>
            <a:xfrm>
              <a:off x="251520" y="3350185"/>
              <a:ext cx="1656183" cy="246087"/>
            </a:xfrm>
            <a:prstGeom prst="rect">
              <a:avLst/>
            </a:prstGeom>
            <a:noFill/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BPL</a:t>
              </a:r>
              <a:endPara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23235" y="3639553"/>
              <a:ext cx="2112753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Mulai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2014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, BPL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telah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dipertanggungjawabkan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untuk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menguruskan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sepenuhmya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pegawai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yang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ditempatkan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di JSL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305" y="1640792"/>
            <a:ext cx="1015985" cy="101598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4362" y="1598161"/>
            <a:ext cx="1015200" cy="1015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2246" y="1598161"/>
            <a:ext cx="1015200" cy="1015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1598161"/>
            <a:ext cx="911273" cy="90755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25" name="Google Shape;1145;p27"/>
          <p:cNvGrpSpPr/>
          <p:nvPr/>
        </p:nvGrpSpPr>
        <p:grpSpPr>
          <a:xfrm>
            <a:off x="8630659" y="4587974"/>
            <a:ext cx="472389" cy="504056"/>
            <a:chOff x="8630659" y="4587974"/>
            <a:chExt cx="472389" cy="504056"/>
          </a:xfrm>
        </p:grpSpPr>
        <p:sp>
          <p:nvSpPr>
            <p:cNvPr id="28" name="Google Shape;1146;p27"/>
            <p:cNvSpPr/>
            <p:nvPr/>
          </p:nvSpPr>
          <p:spPr>
            <a:xfrm flipH="1">
              <a:off x="8630659" y="4587974"/>
              <a:ext cx="432048" cy="504056"/>
            </a:xfrm>
            <a:prstGeom prst="rtTriangle">
              <a:avLst/>
            </a:prstGeom>
            <a:solidFill>
              <a:srgbClr val="F8B2A3">
                <a:alpha val="5098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" name="Google Shape;1147;p27"/>
            <p:cNvSpPr txBox="1"/>
            <p:nvPr/>
          </p:nvSpPr>
          <p:spPr>
            <a:xfrm>
              <a:off x="8748464" y="4808606"/>
              <a:ext cx="354584" cy="2769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 b="1" dirty="0" smtClean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2</a:t>
              </a:r>
              <a:endParaRPr sz="12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43484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-4564" y="123478"/>
            <a:ext cx="9144000" cy="576064"/>
          </a:xfrm>
        </p:spPr>
        <p:txBody>
          <a:bodyPr/>
          <a:lstStyle/>
          <a:p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KELAYAKAN CUTI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4564" y="645537"/>
            <a:ext cx="9144000" cy="288032"/>
          </a:xfrm>
        </p:spPr>
        <p:txBody>
          <a:bodyPr/>
          <a:lstStyle/>
          <a:p>
            <a:pPr lvl="0"/>
            <a:r>
              <a:rPr lang="en-US" altLang="ko-KR" i="1" dirty="0" smtClean="0"/>
              <a:t>PROGRAM LATIHAN KEPAKARAN (SARJANA PERUBATAN </a:t>
            </a:r>
            <a:r>
              <a:rPr lang="en-US" altLang="ko-KR" i="1" dirty="0" err="1" smtClean="0"/>
              <a:t>i</a:t>
            </a:r>
            <a:r>
              <a:rPr lang="en-US" altLang="ko-KR" i="1" dirty="0" smtClean="0"/>
              <a:t>-SYSTEM)</a:t>
            </a:r>
            <a:endParaRPr lang="en-US" altLang="ko-KR" i="1" dirty="0"/>
          </a:p>
        </p:txBody>
      </p:sp>
      <p:sp>
        <p:nvSpPr>
          <p:cNvPr id="4" name="Oval 3"/>
          <p:cNvSpPr/>
          <p:nvPr/>
        </p:nvSpPr>
        <p:spPr>
          <a:xfrm>
            <a:off x="888696" y="3893046"/>
            <a:ext cx="720080" cy="72008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Oval 4"/>
          <p:cNvSpPr/>
          <p:nvPr/>
        </p:nvSpPr>
        <p:spPr>
          <a:xfrm>
            <a:off x="545916" y="1606246"/>
            <a:ext cx="720080" cy="72008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Oval 5"/>
          <p:cNvSpPr/>
          <p:nvPr/>
        </p:nvSpPr>
        <p:spPr>
          <a:xfrm>
            <a:off x="1996792" y="2702021"/>
            <a:ext cx="720080" cy="72008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7" name="Group 6"/>
          <p:cNvGrpSpPr/>
          <p:nvPr/>
        </p:nvGrpSpPr>
        <p:grpSpPr>
          <a:xfrm>
            <a:off x="-1252315" y="1387922"/>
            <a:ext cx="3193504" cy="3224314"/>
            <a:chOff x="-1241419" y="1431052"/>
            <a:chExt cx="3193504" cy="3224314"/>
          </a:xfrm>
          <a:solidFill>
            <a:schemeClr val="accent2"/>
          </a:solidFill>
        </p:grpSpPr>
        <p:sp>
          <p:nvSpPr>
            <p:cNvPr id="8" name="Block Arc 7"/>
            <p:cNvSpPr/>
            <p:nvPr/>
          </p:nvSpPr>
          <p:spPr>
            <a:xfrm>
              <a:off x="-1241419" y="1431052"/>
              <a:ext cx="3193504" cy="3193504"/>
            </a:xfrm>
            <a:prstGeom prst="blockArc">
              <a:avLst>
                <a:gd name="adj1" fmla="val 16290582"/>
                <a:gd name="adj2" fmla="val 4576946"/>
                <a:gd name="adj3" fmla="val 98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9" name="Isosceles Triangle 8"/>
            <p:cNvSpPr/>
            <p:nvPr/>
          </p:nvSpPr>
          <p:spPr>
            <a:xfrm rot="15300000">
              <a:off x="595793" y="4484150"/>
              <a:ext cx="148089" cy="194344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-1657462" y="1203598"/>
            <a:ext cx="4048798" cy="4048798"/>
            <a:chOff x="-1620688" y="1203598"/>
            <a:chExt cx="4048798" cy="4048798"/>
          </a:xfrm>
          <a:solidFill>
            <a:schemeClr val="accent1"/>
          </a:solidFill>
        </p:grpSpPr>
        <p:sp>
          <p:nvSpPr>
            <p:cNvPr id="11" name="Block Arc 10"/>
            <p:cNvSpPr/>
            <p:nvPr/>
          </p:nvSpPr>
          <p:spPr>
            <a:xfrm>
              <a:off x="-1620688" y="1203598"/>
              <a:ext cx="4048798" cy="4048798"/>
            </a:xfrm>
            <a:prstGeom prst="blockArc">
              <a:avLst>
                <a:gd name="adj1" fmla="val 16233158"/>
                <a:gd name="adj2" fmla="val 1430557"/>
                <a:gd name="adj3" fmla="val 83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2" name="Isosceles Triangle 11"/>
            <p:cNvSpPr/>
            <p:nvPr/>
          </p:nvSpPr>
          <p:spPr>
            <a:xfrm rot="12374003">
              <a:off x="2112022" y="4027393"/>
              <a:ext cx="148089" cy="194344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-2106762" y="1377752"/>
            <a:ext cx="3540522" cy="3540522"/>
            <a:chOff x="-2052736" y="1377752"/>
            <a:chExt cx="3540522" cy="3540522"/>
          </a:xfrm>
          <a:solidFill>
            <a:schemeClr val="accent3"/>
          </a:solidFill>
        </p:grpSpPr>
        <p:sp>
          <p:nvSpPr>
            <p:cNvPr id="14" name="Block Arc 13"/>
            <p:cNvSpPr/>
            <p:nvPr/>
          </p:nvSpPr>
          <p:spPr>
            <a:xfrm>
              <a:off x="-2052736" y="1377752"/>
              <a:ext cx="3540522" cy="3540522"/>
            </a:xfrm>
            <a:prstGeom prst="blockArc">
              <a:avLst>
                <a:gd name="adj1" fmla="val 17694760"/>
                <a:gd name="adj2" fmla="val 849742"/>
                <a:gd name="adj3" fmla="val 1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5" name="Isosceles Triangle 14"/>
            <p:cNvSpPr/>
            <p:nvPr/>
          </p:nvSpPr>
          <p:spPr>
            <a:xfrm rot="12374003">
              <a:off x="1304369" y="3518776"/>
              <a:ext cx="148089" cy="194344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7" name="Oval 21"/>
          <p:cNvSpPr>
            <a:spLocks noChangeAspect="1"/>
          </p:cNvSpPr>
          <p:nvPr/>
        </p:nvSpPr>
        <p:spPr>
          <a:xfrm>
            <a:off x="1089214" y="4092232"/>
            <a:ext cx="319043" cy="321708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8001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19" name="Group 18"/>
          <p:cNvGrpSpPr/>
          <p:nvPr/>
        </p:nvGrpSpPr>
        <p:grpSpPr>
          <a:xfrm>
            <a:off x="2755541" y="1628414"/>
            <a:ext cx="2690385" cy="1241538"/>
            <a:chOff x="792121" y="3068121"/>
            <a:chExt cx="2071176" cy="1241538"/>
          </a:xfrm>
        </p:grpSpPr>
        <p:sp>
          <p:nvSpPr>
            <p:cNvPr id="20" name="TextBox 19"/>
            <p:cNvSpPr txBox="1"/>
            <p:nvPr/>
          </p:nvSpPr>
          <p:spPr>
            <a:xfrm>
              <a:off x="792121" y="3663328"/>
              <a:ext cx="203446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Pegawai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diluluskan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b="1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Cuti</a:t>
              </a:r>
              <a:r>
                <a:rPr lang="en-US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b="1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Belajar</a:t>
              </a:r>
              <a:r>
                <a:rPr lang="en-US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b="1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Bergaji</a:t>
              </a:r>
              <a:r>
                <a:rPr lang="en-US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b="1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Penuh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dengan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Hadiah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Latihan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Persekutuan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803640" y="3068121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 smtClean="0">
                  <a:solidFill>
                    <a:schemeClr val="accent3">
                      <a:lumMod val="50000"/>
                    </a:schemeClr>
                  </a:solidFill>
                  <a:cs typeface="Arial" pitchFamily="34" charset="0"/>
                </a:rPr>
                <a:t>CUTI BELAJAR BERGAJI PENUH (CBBP)</a:t>
              </a:r>
              <a:endParaRPr lang="ko-KR" altLang="en-US" sz="1200" b="1" dirty="0">
                <a:solidFill>
                  <a:schemeClr val="accent3">
                    <a:lumMod val="50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2768210" y="3086133"/>
            <a:ext cx="2630023" cy="923330"/>
            <a:chOff x="792922" y="3166563"/>
            <a:chExt cx="2212559" cy="923330"/>
          </a:xfrm>
        </p:grpSpPr>
        <p:sp>
          <p:nvSpPr>
            <p:cNvPr id="26" name="TextBox 25"/>
            <p:cNvSpPr txBox="1"/>
            <p:nvPr/>
          </p:nvSpPr>
          <p:spPr>
            <a:xfrm>
              <a:off x="792922" y="3443562"/>
              <a:ext cx="221255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Kelayakan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cuti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pegawai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adalah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mengikut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b="1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Cuti</a:t>
              </a:r>
              <a:r>
                <a:rPr lang="en-US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b="1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Akademik</a:t>
              </a:r>
              <a:r>
                <a:rPr lang="en-US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Universiti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Awam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(UA)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792922" y="3166563"/>
              <a:ext cx="205965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 smtClean="0">
                  <a:solidFill>
                    <a:schemeClr val="accent1">
                      <a:lumMod val="50000"/>
                    </a:schemeClr>
                  </a:solidFill>
                  <a:cs typeface="Arial" pitchFamily="34" charset="0"/>
                </a:rPr>
                <a:t>KELAYAKAN</a:t>
              </a:r>
              <a:endParaRPr lang="ko-KR" altLang="en-US" sz="1200" b="1" dirty="0">
                <a:solidFill>
                  <a:schemeClr val="accent1">
                    <a:lumMod val="50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5741122" y="3000710"/>
            <a:ext cx="29523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itchFamily="2" charset="2"/>
              <a:buChar char="l"/>
            </a:pPr>
            <a:r>
              <a:rPr lang="en-US" altLang="ko-KR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CUTI DALAM PERKHIDMATAN</a:t>
            </a:r>
            <a:endParaRPr lang="en-US" altLang="ko-KR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3" name="Rectangle 7">
            <a:extLst>
              <a:ext uri="{FF2B5EF4-FFF2-40B4-BE49-F238E27FC236}">
                <a16:creationId xmlns:a16="http://schemas.microsoft.com/office/drawing/2014/main" id="{0541E569-8D79-4DDE-8629-9E78F0557A1A}"/>
              </a:ext>
            </a:extLst>
          </p:cNvPr>
          <p:cNvSpPr/>
          <p:nvPr/>
        </p:nvSpPr>
        <p:spPr>
          <a:xfrm>
            <a:off x="744936" y="1771791"/>
            <a:ext cx="322040" cy="322040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01869" y="2055482"/>
                </a:moveTo>
                <a:lnTo>
                  <a:pt x="869869" y="2055482"/>
                </a:lnTo>
                <a:lnTo>
                  <a:pt x="869869" y="2919482"/>
                </a:lnTo>
                <a:lnTo>
                  <a:pt x="401869" y="2919482"/>
                </a:lnTo>
                <a:close/>
                <a:moveTo>
                  <a:pt x="1121949" y="1695482"/>
                </a:moveTo>
                <a:lnTo>
                  <a:pt x="1589949" y="1695482"/>
                </a:lnTo>
                <a:lnTo>
                  <a:pt x="1589949" y="2919482"/>
                </a:lnTo>
                <a:lnTo>
                  <a:pt x="1121949" y="2919482"/>
                </a:lnTo>
                <a:close/>
                <a:moveTo>
                  <a:pt x="1842029" y="1335482"/>
                </a:moveTo>
                <a:lnTo>
                  <a:pt x="2310029" y="1335482"/>
                </a:lnTo>
                <a:lnTo>
                  <a:pt x="2310029" y="2919482"/>
                </a:lnTo>
                <a:lnTo>
                  <a:pt x="1842029" y="2919482"/>
                </a:lnTo>
                <a:close/>
                <a:moveTo>
                  <a:pt x="2562109" y="975482"/>
                </a:moveTo>
                <a:lnTo>
                  <a:pt x="3030109" y="975482"/>
                </a:lnTo>
                <a:lnTo>
                  <a:pt x="3030109" y="2919482"/>
                </a:lnTo>
                <a:lnTo>
                  <a:pt x="2562109" y="2919482"/>
                </a:lnTo>
                <a:close/>
                <a:moveTo>
                  <a:pt x="2321888" y="224805"/>
                </a:moveTo>
                <a:lnTo>
                  <a:pt x="2880631" y="247420"/>
                </a:lnTo>
                <a:lnTo>
                  <a:pt x="2620844" y="742612"/>
                </a:lnTo>
                <a:lnTo>
                  <a:pt x="2546105" y="613161"/>
                </a:lnTo>
                <a:lnTo>
                  <a:pt x="541555" y="1770488"/>
                </a:lnTo>
                <a:lnTo>
                  <a:pt x="392077" y="1511585"/>
                </a:lnTo>
                <a:lnTo>
                  <a:pt x="2396627" y="354257"/>
                </a:lnTo>
                <a:close/>
                <a:moveTo>
                  <a:pt x="0" y="0"/>
                </a:moveTo>
                <a:lnTo>
                  <a:pt x="180000" y="0"/>
                </a:lnTo>
                <a:lnTo>
                  <a:pt x="180000" y="3059999"/>
                </a:lnTo>
                <a:lnTo>
                  <a:pt x="3240000" y="3059999"/>
                </a:lnTo>
                <a:lnTo>
                  <a:pt x="3240000" y="3239999"/>
                </a:lnTo>
                <a:lnTo>
                  <a:pt x="180000" y="3239999"/>
                </a:lnTo>
                <a:lnTo>
                  <a:pt x="180000" y="3240000"/>
                </a:lnTo>
                <a:lnTo>
                  <a:pt x="0" y="3240000"/>
                </a:lnTo>
                <a:lnTo>
                  <a:pt x="0" y="3239999"/>
                </a:lnTo>
                <a:lnTo>
                  <a:pt x="0" y="305999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34" name="Block Arc 41">
            <a:extLst>
              <a:ext uri="{FF2B5EF4-FFF2-40B4-BE49-F238E27FC236}">
                <a16:creationId xmlns:a16="http://schemas.microsoft.com/office/drawing/2014/main" id="{B3B25E34-8ABE-4D0C-9A57-89485104BAD1}"/>
              </a:ext>
            </a:extLst>
          </p:cNvPr>
          <p:cNvSpPr/>
          <p:nvPr/>
        </p:nvSpPr>
        <p:spPr>
          <a:xfrm>
            <a:off x="2201245" y="2817029"/>
            <a:ext cx="323224" cy="450993"/>
          </a:xfrm>
          <a:custGeom>
            <a:avLst/>
            <a:gdLst/>
            <a:ahLst/>
            <a:cxnLst/>
            <a:rect l="l" t="t" r="r" b="b"/>
            <a:pathLst>
              <a:path w="2512265" h="3505352">
                <a:moveTo>
                  <a:pt x="1276582" y="2106401"/>
                </a:moveTo>
                <a:cubicBezTo>
                  <a:pt x="1154832" y="2195007"/>
                  <a:pt x="1018024" y="2262207"/>
                  <a:pt x="871321" y="2302645"/>
                </a:cubicBezTo>
                <a:cubicBezTo>
                  <a:pt x="1041049" y="2346709"/>
                  <a:pt x="1216984" y="2342691"/>
                  <a:pt x="1380867" y="2295542"/>
                </a:cubicBezTo>
                <a:cubicBezTo>
                  <a:pt x="1352791" y="2227964"/>
                  <a:pt x="1317377" y="2164934"/>
                  <a:pt x="1276582" y="2106401"/>
                </a:cubicBezTo>
                <a:close/>
                <a:moveTo>
                  <a:pt x="931061" y="1768598"/>
                </a:moveTo>
                <a:lnTo>
                  <a:pt x="785084" y="2021438"/>
                </a:lnTo>
                <a:lnTo>
                  <a:pt x="684448" y="2196711"/>
                </a:lnTo>
                <a:cubicBezTo>
                  <a:pt x="868931" y="2169533"/>
                  <a:pt x="1041385" y="2098006"/>
                  <a:pt x="1189228" y="1991290"/>
                </a:cubicBezTo>
                <a:cubicBezTo>
                  <a:pt x="1113839" y="1904543"/>
                  <a:pt x="1026949" y="1829435"/>
                  <a:pt x="931061" y="1768598"/>
                </a:cubicBezTo>
                <a:close/>
                <a:moveTo>
                  <a:pt x="1626242" y="1739577"/>
                </a:moveTo>
                <a:cubicBezTo>
                  <a:pt x="1556851" y="1850020"/>
                  <a:pt x="1471526" y="1947792"/>
                  <a:pt x="1374302" y="2030973"/>
                </a:cubicBezTo>
                <a:cubicBezTo>
                  <a:pt x="1422822" y="2099916"/>
                  <a:pt x="1464618" y="2174537"/>
                  <a:pt x="1497466" y="2254701"/>
                </a:cubicBezTo>
                <a:cubicBezTo>
                  <a:pt x="1664534" y="2184833"/>
                  <a:pt x="1813198" y="2068027"/>
                  <a:pt x="1922549" y="1910651"/>
                </a:cubicBezTo>
                <a:close/>
                <a:moveTo>
                  <a:pt x="531158" y="1601275"/>
                </a:moveTo>
                <a:cubicBezTo>
                  <a:pt x="514831" y="1769123"/>
                  <a:pt x="535254" y="1939877"/>
                  <a:pt x="594029" y="2101141"/>
                </a:cubicBezTo>
                <a:lnTo>
                  <a:pt x="822377" y="1705631"/>
                </a:lnTo>
                <a:cubicBezTo>
                  <a:pt x="730789" y="1658398"/>
                  <a:pt x="632873" y="1623335"/>
                  <a:pt x="531158" y="1601275"/>
                </a:cubicBezTo>
                <a:close/>
                <a:moveTo>
                  <a:pt x="270885" y="1572115"/>
                </a:moveTo>
                <a:cubicBezTo>
                  <a:pt x="231457" y="1572339"/>
                  <a:pt x="191799" y="1574812"/>
                  <a:pt x="152057" y="1579894"/>
                </a:cubicBezTo>
                <a:cubicBezTo>
                  <a:pt x="195418" y="1760005"/>
                  <a:pt x="289893" y="1927350"/>
                  <a:pt x="428945" y="2058945"/>
                </a:cubicBezTo>
                <a:cubicBezTo>
                  <a:pt x="384418" y="1901749"/>
                  <a:pt x="371313" y="1738504"/>
                  <a:pt x="388331" y="1577832"/>
                </a:cubicBezTo>
                <a:cubicBezTo>
                  <a:pt x="349511" y="1573916"/>
                  <a:pt x="310313" y="1571891"/>
                  <a:pt x="270885" y="1572115"/>
                </a:cubicBezTo>
                <a:close/>
                <a:moveTo>
                  <a:pt x="1117422" y="1445810"/>
                </a:moveTo>
                <a:lnTo>
                  <a:pt x="992684" y="1661863"/>
                </a:lnTo>
                <a:cubicBezTo>
                  <a:pt x="1102065" y="1730612"/>
                  <a:pt x="1200940" y="1816138"/>
                  <a:pt x="1286200" y="1915345"/>
                </a:cubicBezTo>
                <a:cubicBezTo>
                  <a:pt x="1368713" y="1844119"/>
                  <a:pt x="1441290" y="1760865"/>
                  <a:pt x="1500981" y="1667258"/>
                </a:cubicBezTo>
                <a:close/>
                <a:moveTo>
                  <a:pt x="2092402" y="1221082"/>
                </a:moveTo>
                <a:cubicBezTo>
                  <a:pt x="2001593" y="1234047"/>
                  <a:pt x="1911092" y="1235450"/>
                  <a:pt x="1822337" y="1227227"/>
                </a:cubicBezTo>
                <a:cubicBezTo>
                  <a:pt x="1800443" y="1366691"/>
                  <a:pt x="1756170" y="1503162"/>
                  <a:pt x="1688847" y="1630684"/>
                </a:cubicBezTo>
                <a:lnTo>
                  <a:pt x="1987299" y="1802996"/>
                </a:lnTo>
                <a:cubicBezTo>
                  <a:pt x="2084887" y="1618081"/>
                  <a:pt x="2117858" y="1415133"/>
                  <a:pt x="2092402" y="1221082"/>
                </a:cubicBezTo>
                <a:close/>
                <a:moveTo>
                  <a:pt x="649579" y="1175701"/>
                </a:moveTo>
                <a:cubicBezTo>
                  <a:pt x="600911" y="1272240"/>
                  <a:pt x="566994" y="1374279"/>
                  <a:pt x="548013" y="1478728"/>
                </a:cubicBezTo>
                <a:cubicBezTo>
                  <a:pt x="665588" y="1503392"/>
                  <a:pt x="778659" y="1543786"/>
                  <a:pt x="883938" y="1599004"/>
                </a:cubicBezTo>
                <a:lnTo>
                  <a:pt x="1008644" y="1383007"/>
                </a:lnTo>
                <a:close/>
                <a:moveTo>
                  <a:pt x="1325201" y="1085928"/>
                </a:moveTo>
                <a:lnTo>
                  <a:pt x="1180226" y="1337032"/>
                </a:lnTo>
                <a:lnTo>
                  <a:pt x="1563461" y="1558293"/>
                </a:lnTo>
                <a:cubicBezTo>
                  <a:pt x="1621429" y="1447029"/>
                  <a:pt x="1659763" y="1328223"/>
                  <a:pt x="1679185" y="1206861"/>
                </a:cubicBezTo>
                <a:cubicBezTo>
                  <a:pt x="1555153" y="1183834"/>
                  <a:pt x="1435895" y="1143161"/>
                  <a:pt x="1325201" y="1085928"/>
                </a:cubicBezTo>
                <a:close/>
                <a:moveTo>
                  <a:pt x="216369" y="925587"/>
                </a:moveTo>
                <a:cubicBezTo>
                  <a:pt x="135862" y="1096620"/>
                  <a:pt x="108667" y="1281041"/>
                  <a:pt x="130011" y="1458436"/>
                </a:cubicBezTo>
                <a:cubicBezTo>
                  <a:pt x="222591" y="1446071"/>
                  <a:pt x="314795" y="1446181"/>
                  <a:pt x="405131" y="1455463"/>
                </a:cubicBezTo>
                <a:cubicBezTo>
                  <a:pt x="426945" y="1333935"/>
                  <a:pt x="466667" y="1215249"/>
                  <a:pt x="524206" y="1103317"/>
                </a:cubicBezTo>
                <a:close/>
                <a:moveTo>
                  <a:pt x="943246" y="797103"/>
                </a:moveTo>
                <a:cubicBezTo>
                  <a:pt x="853400" y="873630"/>
                  <a:pt x="774733" y="963960"/>
                  <a:pt x="711316" y="1066306"/>
                </a:cubicBezTo>
                <a:lnTo>
                  <a:pt x="1071447" y="1274228"/>
                </a:lnTo>
                <a:lnTo>
                  <a:pt x="1215869" y="1024081"/>
                </a:lnTo>
                <a:cubicBezTo>
                  <a:pt x="1115458" y="961776"/>
                  <a:pt x="1023809" y="885272"/>
                  <a:pt x="943246" y="797103"/>
                </a:cubicBezTo>
                <a:close/>
                <a:moveTo>
                  <a:pt x="1777831" y="614825"/>
                </a:moveTo>
                <a:cubicBezTo>
                  <a:pt x="1828108" y="774217"/>
                  <a:pt x="1847177" y="940426"/>
                  <a:pt x="1835302" y="1104709"/>
                </a:cubicBezTo>
                <a:cubicBezTo>
                  <a:pt x="1912529" y="1111680"/>
                  <a:pt x="1991200" y="1110618"/>
                  <a:pt x="2070135" y="1099634"/>
                </a:cubicBezTo>
                <a:cubicBezTo>
                  <a:pt x="2023430" y="916066"/>
                  <a:pt x="1923963" y="746103"/>
                  <a:pt x="1777831" y="614825"/>
                </a:cubicBezTo>
                <a:close/>
                <a:moveTo>
                  <a:pt x="1613169" y="587153"/>
                </a:moveTo>
                <a:lnTo>
                  <a:pt x="1386789" y="979253"/>
                </a:lnTo>
                <a:cubicBezTo>
                  <a:pt x="1482593" y="1028182"/>
                  <a:pt x="1585369" y="1063521"/>
                  <a:pt x="1692132" y="1084514"/>
                </a:cubicBezTo>
                <a:cubicBezTo>
                  <a:pt x="1702376" y="916614"/>
                  <a:pt x="1676765" y="746730"/>
                  <a:pt x="1613169" y="587153"/>
                </a:cubicBezTo>
                <a:close/>
                <a:moveTo>
                  <a:pt x="1500307" y="531421"/>
                </a:moveTo>
                <a:cubicBezTo>
                  <a:pt x="1333628" y="560682"/>
                  <a:pt x="1177718" y="626786"/>
                  <a:pt x="1041762" y="721997"/>
                </a:cubicBezTo>
                <a:cubicBezTo>
                  <a:pt x="1111912" y="797410"/>
                  <a:pt x="1191076" y="863204"/>
                  <a:pt x="1277416" y="917480"/>
                </a:cubicBezTo>
                <a:close/>
                <a:moveTo>
                  <a:pt x="708730" y="442269"/>
                </a:moveTo>
                <a:cubicBezTo>
                  <a:pt x="536145" y="518354"/>
                  <a:pt x="384460" y="645249"/>
                  <a:pt x="277225" y="815684"/>
                </a:cubicBezTo>
                <a:lnTo>
                  <a:pt x="586010" y="993961"/>
                </a:lnTo>
                <a:cubicBezTo>
                  <a:pt x="658009" y="876621"/>
                  <a:pt x="747803" y="773217"/>
                  <a:pt x="850548" y="685844"/>
                </a:cubicBezTo>
                <a:cubicBezTo>
                  <a:pt x="795399" y="611028"/>
                  <a:pt x="747545" y="529652"/>
                  <a:pt x="708730" y="442269"/>
                </a:cubicBezTo>
                <a:close/>
                <a:moveTo>
                  <a:pt x="1114411" y="355452"/>
                </a:moveTo>
                <a:cubicBezTo>
                  <a:pt x="1016499" y="355167"/>
                  <a:pt x="919324" y="369705"/>
                  <a:pt x="826255" y="398131"/>
                </a:cubicBezTo>
                <a:cubicBezTo>
                  <a:pt x="858722" y="474940"/>
                  <a:pt x="900618" y="545829"/>
                  <a:pt x="948599" y="611249"/>
                </a:cubicBezTo>
                <a:cubicBezTo>
                  <a:pt x="1085375" y="512974"/>
                  <a:pt x="1240825" y="441488"/>
                  <a:pt x="1406980" y="401715"/>
                </a:cubicBezTo>
                <a:cubicBezTo>
                  <a:pt x="1310969" y="370847"/>
                  <a:pt x="1212322" y="355738"/>
                  <a:pt x="1114411" y="355452"/>
                </a:cubicBezTo>
                <a:close/>
                <a:moveTo>
                  <a:pt x="1776283" y="295101"/>
                </a:moveTo>
                <a:lnTo>
                  <a:pt x="1710896" y="408983"/>
                </a:lnTo>
                <a:cubicBezTo>
                  <a:pt x="2209777" y="726145"/>
                  <a:pt x="2373723" y="1383396"/>
                  <a:pt x="2075153" y="1900534"/>
                </a:cubicBezTo>
                <a:cubicBezTo>
                  <a:pt x="1777480" y="2416119"/>
                  <a:pt x="1129323" y="2603192"/>
                  <a:pt x="606057" y="2333243"/>
                </a:cubicBezTo>
                <a:lnTo>
                  <a:pt x="534769" y="2457402"/>
                </a:lnTo>
                <a:cubicBezTo>
                  <a:pt x="1115347" y="2755664"/>
                  <a:pt x="1834151" y="2554240"/>
                  <a:pt x="2173557" y="1987198"/>
                </a:cubicBezTo>
                <a:cubicBezTo>
                  <a:pt x="2520801" y="1407062"/>
                  <a:pt x="2343129" y="657734"/>
                  <a:pt x="1776283" y="295101"/>
                </a:cubicBezTo>
                <a:close/>
                <a:moveTo>
                  <a:pt x="1831804" y="0"/>
                </a:moveTo>
                <a:cubicBezTo>
                  <a:pt x="1881515" y="0"/>
                  <a:pt x="1921814" y="40299"/>
                  <a:pt x="1921814" y="90010"/>
                </a:cubicBezTo>
                <a:cubicBezTo>
                  <a:pt x="1921814" y="123853"/>
                  <a:pt x="1903137" y="153333"/>
                  <a:pt x="1874873" y="167531"/>
                </a:cubicBezTo>
                <a:cubicBezTo>
                  <a:pt x="2505724" y="579432"/>
                  <a:pt x="2701456" y="1419035"/>
                  <a:pt x="2311836" y="2069966"/>
                </a:cubicBezTo>
                <a:cubicBezTo>
                  <a:pt x="2067801" y="2477672"/>
                  <a:pt x="1650037" y="2717958"/>
                  <a:pt x="1209422" y="2750781"/>
                </a:cubicBezTo>
                <a:lnTo>
                  <a:pt x="1209422" y="3191198"/>
                </a:lnTo>
                <a:cubicBezTo>
                  <a:pt x="1228953" y="3190691"/>
                  <a:pt x="1248332" y="3191937"/>
                  <a:pt x="1267595" y="3193449"/>
                </a:cubicBezTo>
                <a:cubicBezTo>
                  <a:pt x="1660899" y="3224325"/>
                  <a:pt x="1926978" y="3358049"/>
                  <a:pt x="1884661" y="3503570"/>
                </a:cubicBezTo>
                <a:lnTo>
                  <a:pt x="318693" y="3505352"/>
                </a:lnTo>
                <a:cubicBezTo>
                  <a:pt x="273700" y="3359367"/>
                  <a:pt x="539657" y="3224666"/>
                  <a:pt x="934393" y="3193515"/>
                </a:cubicBezTo>
                <a:lnTo>
                  <a:pt x="993398" y="3191208"/>
                </a:lnTo>
                <a:lnTo>
                  <a:pt x="993398" y="2750894"/>
                </a:lnTo>
                <a:cubicBezTo>
                  <a:pt x="812915" y="2737642"/>
                  <a:pt x="632784" y="2688481"/>
                  <a:pt x="463078" y="2601537"/>
                </a:cubicBezTo>
                <a:cubicBezTo>
                  <a:pt x="463677" y="2602537"/>
                  <a:pt x="463694" y="2603560"/>
                  <a:pt x="463694" y="2604587"/>
                </a:cubicBezTo>
                <a:cubicBezTo>
                  <a:pt x="463694" y="2654298"/>
                  <a:pt x="423395" y="2694597"/>
                  <a:pt x="373684" y="2694597"/>
                </a:cubicBezTo>
                <a:cubicBezTo>
                  <a:pt x="323973" y="2694597"/>
                  <a:pt x="283674" y="2654298"/>
                  <a:pt x="283674" y="2604587"/>
                </a:cubicBezTo>
                <a:cubicBezTo>
                  <a:pt x="283674" y="2554876"/>
                  <a:pt x="323973" y="2514577"/>
                  <a:pt x="373684" y="2514577"/>
                </a:cubicBezTo>
                <a:lnTo>
                  <a:pt x="377019" y="2515250"/>
                </a:lnTo>
                <a:lnTo>
                  <a:pt x="511820" y="2280472"/>
                </a:lnTo>
                <a:lnTo>
                  <a:pt x="495824" y="2271237"/>
                </a:lnTo>
                <a:lnTo>
                  <a:pt x="496783" y="2269575"/>
                </a:lnTo>
                <a:cubicBezTo>
                  <a:pt x="34226" y="1964050"/>
                  <a:pt x="-130424" y="1362029"/>
                  <a:pt x="110016" y="864184"/>
                </a:cubicBezTo>
                <a:lnTo>
                  <a:pt x="106296" y="862036"/>
                </a:lnTo>
                <a:lnTo>
                  <a:pt x="148828" y="788370"/>
                </a:lnTo>
                <a:lnTo>
                  <a:pt x="169099" y="753258"/>
                </a:lnTo>
                <a:lnTo>
                  <a:pt x="170873" y="754281"/>
                </a:lnTo>
                <a:cubicBezTo>
                  <a:pt x="475914" y="264737"/>
                  <a:pt x="1106018" y="92008"/>
                  <a:pt x="1617242" y="355196"/>
                </a:cubicBezTo>
                <a:lnTo>
                  <a:pt x="1748044" y="127384"/>
                </a:lnTo>
                <a:lnTo>
                  <a:pt x="1751959" y="129632"/>
                </a:lnTo>
                <a:cubicBezTo>
                  <a:pt x="1745165" y="117975"/>
                  <a:pt x="1741794" y="104386"/>
                  <a:pt x="1741794" y="90010"/>
                </a:cubicBezTo>
                <a:cubicBezTo>
                  <a:pt x="1741794" y="40299"/>
                  <a:pt x="1782093" y="0"/>
                  <a:pt x="1831804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738406" y="1737507"/>
            <a:ext cx="30100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Kelayakan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cuti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akademik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adalah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dibawah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bidang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kuasa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Institusi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Pengajian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. </a:t>
            </a:r>
          </a:p>
          <a:p>
            <a:pPr algn="just"/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  <a:p>
            <a:pPr algn="just"/>
            <a:r>
              <a:rPr lang="sv-SE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Tidak </a:t>
            </a:r>
            <a:r>
              <a:rPr lang="sv-SE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melebihi </a:t>
            </a:r>
            <a:r>
              <a:rPr lang="sv-SE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28 hari setahun / 14 hari bagi setiap enam (6) bulan </a:t>
            </a:r>
            <a:r>
              <a:rPr lang="sv-SE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atau satu sesi </a:t>
            </a:r>
            <a:r>
              <a:rPr lang="sv-SE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akademik</a:t>
            </a:r>
            <a:endParaRPr lang="sv-SE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775107" y="3277709"/>
            <a:ext cx="30610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Pegawai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hanya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layak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menerima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kemudahan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Cuti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Dalam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Perkhidmatan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jika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diluluskan</a:t>
            </a:r>
            <a:r>
              <a:rPr lang="en-US" altLang="ko-KR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penangguhan</a:t>
            </a:r>
            <a:r>
              <a:rPr lang="en-US" altLang="ko-KR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pengajian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809804" y="1209040"/>
            <a:ext cx="2275298" cy="276999"/>
          </a:xfrm>
          <a:prstGeom prst="rect">
            <a:avLst/>
          </a:prstGeom>
          <a:solidFill>
            <a:srgbClr val="9AD3E9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MY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KELAYAKAN CUTI</a:t>
            </a:r>
            <a:endParaRPr lang="en-MY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746793" y="4002079"/>
            <a:ext cx="30610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Pegawai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perlu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b="1" dirty="0" err="1" smtClean="0">
                <a:cs typeface="Arial" pitchFamily="34" charset="0"/>
              </a:rPr>
              <a:t>melapor</a:t>
            </a:r>
            <a:r>
              <a:rPr lang="en-US" altLang="ko-KR" sz="1200" b="1" dirty="0" smtClean="0">
                <a:cs typeface="Arial" pitchFamily="34" charset="0"/>
              </a:rPr>
              <a:t> </a:t>
            </a:r>
            <a:r>
              <a:rPr lang="en-US" altLang="ko-KR" sz="1200" b="1" dirty="0" err="1" smtClean="0">
                <a:cs typeface="Arial" pitchFamily="34" charset="0"/>
              </a:rPr>
              <a:t>dir</a:t>
            </a:r>
            <a:r>
              <a:rPr lang="en-US" altLang="ko-KR" sz="12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i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ke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Penempatan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Penangguhan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yang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telah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ditetapkan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sebelum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/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selepas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bercuti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.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3179" y="4081647"/>
            <a:ext cx="439280" cy="43928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grpSp>
        <p:nvGrpSpPr>
          <p:cNvPr id="31" name="Google Shape;1145;p27"/>
          <p:cNvGrpSpPr/>
          <p:nvPr/>
        </p:nvGrpSpPr>
        <p:grpSpPr>
          <a:xfrm>
            <a:off x="8630659" y="4587974"/>
            <a:ext cx="472389" cy="504056"/>
            <a:chOff x="8630659" y="4587974"/>
            <a:chExt cx="472389" cy="504056"/>
          </a:xfrm>
        </p:grpSpPr>
        <p:sp>
          <p:nvSpPr>
            <p:cNvPr id="37" name="Google Shape;1146;p27"/>
            <p:cNvSpPr/>
            <p:nvPr/>
          </p:nvSpPr>
          <p:spPr>
            <a:xfrm flipH="1">
              <a:off x="8630659" y="4587974"/>
              <a:ext cx="432048" cy="504056"/>
            </a:xfrm>
            <a:prstGeom prst="rtTriangle">
              <a:avLst/>
            </a:prstGeom>
            <a:solidFill>
              <a:srgbClr val="F8B2A3">
                <a:alpha val="5098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" name="Google Shape;1147;p27"/>
            <p:cNvSpPr txBox="1"/>
            <p:nvPr/>
          </p:nvSpPr>
          <p:spPr>
            <a:xfrm>
              <a:off x="8748464" y="4808606"/>
              <a:ext cx="354584" cy="2769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 b="1" dirty="0" smtClean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20</a:t>
              </a:r>
              <a:endParaRPr sz="12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25707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-4564" y="123478"/>
            <a:ext cx="9144000" cy="576064"/>
          </a:xfrm>
        </p:spPr>
        <p:txBody>
          <a:bodyPr/>
          <a:lstStyle/>
          <a:p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KELAYAKAN CUTI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i="1" dirty="0"/>
              <a:t>PROGRAM LATIHAN KEPAKARAN (SARJANA PERUBATAN </a:t>
            </a:r>
            <a:r>
              <a:rPr lang="en-US" altLang="ko-KR" i="1" dirty="0" err="1"/>
              <a:t>i</a:t>
            </a:r>
            <a:r>
              <a:rPr lang="en-US" altLang="ko-KR" i="1" dirty="0"/>
              <a:t>-SYSTEM)</a:t>
            </a:r>
          </a:p>
        </p:txBody>
      </p:sp>
      <p:grpSp>
        <p:nvGrpSpPr>
          <p:cNvPr id="26" name="Group 25"/>
          <p:cNvGrpSpPr>
            <a:grpSpLocks noChangeAspect="1"/>
          </p:cNvGrpSpPr>
          <p:nvPr/>
        </p:nvGrpSpPr>
        <p:grpSpPr>
          <a:xfrm>
            <a:off x="3112321" y="2111706"/>
            <a:ext cx="3008340" cy="1611473"/>
            <a:chOff x="4047857" y="1863943"/>
            <a:chExt cx="4489128" cy="2404689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" name="Rectangle 3"/>
            <p:cNvSpPr/>
            <p:nvPr/>
          </p:nvSpPr>
          <p:spPr>
            <a:xfrm>
              <a:off x="4860032" y="2886268"/>
              <a:ext cx="3283539" cy="36004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" name="Chevron 4"/>
            <p:cNvSpPr/>
            <p:nvPr/>
          </p:nvSpPr>
          <p:spPr>
            <a:xfrm>
              <a:off x="6952809" y="1863944"/>
              <a:ext cx="1584176" cy="2404688"/>
            </a:xfrm>
            <a:prstGeom prst="chevron">
              <a:avLst>
                <a:gd name="adj" fmla="val 6914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Rectangle 4"/>
            <p:cNvSpPr/>
            <p:nvPr/>
          </p:nvSpPr>
          <p:spPr>
            <a:xfrm>
              <a:off x="4860031" y="3297096"/>
              <a:ext cx="2880321" cy="360040"/>
            </a:xfrm>
            <a:custGeom>
              <a:avLst/>
              <a:gdLst>
                <a:gd name="connsiteX0" fmla="*/ 0 w 2880321"/>
                <a:gd name="connsiteY0" fmla="*/ 0 h 360040"/>
                <a:gd name="connsiteX1" fmla="*/ 2880321 w 2880321"/>
                <a:gd name="connsiteY1" fmla="*/ 0 h 360040"/>
                <a:gd name="connsiteX2" fmla="*/ 2880321 w 2880321"/>
                <a:gd name="connsiteY2" fmla="*/ 360040 h 360040"/>
                <a:gd name="connsiteX3" fmla="*/ 0 w 2880321"/>
                <a:gd name="connsiteY3" fmla="*/ 360040 h 360040"/>
                <a:gd name="connsiteX4" fmla="*/ 0 w 2880321"/>
                <a:gd name="connsiteY4" fmla="*/ 0 h 360040"/>
                <a:gd name="connsiteX0" fmla="*/ 0 w 2880321"/>
                <a:gd name="connsiteY0" fmla="*/ 0 h 360040"/>
                <a:gd name="connsiteX1" fmla="*/ 2880321 w 2880321"/>
                <a:gd name="connsiteY1" fmla="*/ 0 h 360040"/>
                <a:gd name="connsiteX2" fmla="*/ 2586122 w 2880321"/>
                <a:gd name="connsiteY2" fmla="*/ 312332 h 360040"/>
                <a:gd name="connsiteX3" fmla="*/ 0 w 2880321"/>
                <a:gd name="connsiteY3" fmla="*/ 360040 h 360040"/>
                <a:gd name="connsiteX4" fmla="*/ 0 w 2880321"/>
                <a:gd name="connsiteY4" fmla="*/ 0 h 360040"/>
                <a:gd name="connsiteX0" fmla="*/ 0 w 2880321"/>
                <a:gd name="connsiteY0" fmla="*/ 0 h 360040"/>
                <a:gd name="connsiteX1" fmla="*/ 2880321 w 2880321"/>
                <a:gd name="connsiteY1" fmla="*/ 0 h 360040"/>
                <a:gd name="connsiteX2" fmla="*/ 2538415 w 2880321"/>
                <a:gd name="connsiteY2" fmla="*/ 296430 h 360040"/>
                <a:gd name="connsiteX3" fmla="*/ 0 w 2880321"/>
                <a:gd name="connsiteY3" fmla="*/ 360040 h 360040"/>
                <a:gd name="connsiteX4" fmla="*/ 0 w 2880321"/>
                <a:gd name="connsiteY4" fmla="*/ 0 h 360040"/>
                <a:gd name="connsiteX0" fmla="*/ 0 w 2880321"/>
                <a:gd name="connsiteY0" fmla="*/ 0 h 360040"/>
                <a:gd name="connsiteX1" fmla="*/ 2880321 w 2880321"/>
                <a:gd name="connsiteY1" fmla="*/ 0 h 360040"/>
                <a:gd name="connsiteX2" fmla="*/ 2545449 w 2880321"/>
                <a:gd name="connsiteY2" fmla="*/ 338633 h 360040"/>
                <a:gd name="connsiteX3" fmla="*/ 0 w 2880321"/>
                <a:gd name="connsiteY3" fmla="*/ 360040 h 360040"/>
                <a:gd name="connsiteX4" fmla="*/ 0 w 2880321"/>
                <a:gd name="connsiteY4" fmla="*/ 0 h 360040"/>
                <a:gd name="connsiteX0" fmla="*/ 0 w 2880321"/>
                <a:gd name="connsiteY0" fmla="*/ 0 h 360040"/>
                <a:gd name="connsiteX1" fmla="*/ 2880321 w 2880321"/>
                <a:gd name="connsiteY1" fmla="*/ 0 h 360040"/>
                <a:gd name="connsiteX2" fmla="*/ 2531381 w 2880321"/>
                <a:gd name="connsiteY2" fmla="*/ 359735 h 360040"/>
                <a:gd name="connsiteX3" fmla="*/ 0 w 2880321"/>
                <a:gd name="connsiteY3" fmla="*/ 360040 h 360040"/>
                <a:gd name="connsiteX4" fmla="*/ 0 w 2880321"/>
                <a:gd name="connsiteY4" fmla="*/ 0 h 360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80321" h="360040">
                  <a:moveTo>
                    <a:pt x="0" y="0"/>
                  </a:moveTo>
                  <a:lnTo>
                    <a:pt x="2880321" y="0"/>
                  </a:lnTo>
                  <a:lnTo>
                    <a:pt x="2531381" y="359735"/>
                  </a:lnTo>
                  <a:lnTo>
                    <a:pt x="0" y="3600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7" name="Rectangle 5"/>
            <p:cNvSpPr/>
            <p:nvPr/>
          </p:nvSpPr>
          <p:spPr>
            <a:xfrm>
              <a:off x="4864576" y="2475439"/>
              <a:ext cx="2880321" cy="360040"/>
            </a:xfrm>
            <a:custGeom>
              <a:avLst/>
              <a:gdLst>
                <a:gd name="connsiteX0" fmla="*/ 0 w 2880321"/>
                <a:gd name="connsiteY0" fmla="*/ 0 h 360040"/>
                <a:gd name="connsiteX1" fmla="*/ 2880321 w 2880321"/>
                <a:gd name="connsiteY1" fmla="*/ 0 h 360040"/>
                <a:gd name="connsiteX2" fmla="*/ 2880321 w 2880321"/>
                <a:gd name="connsiteY2" fmla="*/ 360040 h 360040"/>
                <a:gd name="connsiteX3" fmla="*/ 0 w 2880321"/>
                <a:gd name="connsiteY3" fmla="*/ 360040 h 360040"/>
                <a:gd name="connsiteX4" fmla="*/ 0 w 2880321"/>
                <a:gd name="connsiteY4" fmla="*/ 0 h 360040"/>
                <a:gd name="connsiteX0" fmla="*/ 0 w 2880321"/>
                <a:gd name="connsiteY0" fmla="*/ 0 h 360040"/>
                <a:gd name="connsiteX1" fmla="*/ 2514561 w 2880321"/>
                <a:gd name="connsiteY1" fmla="*/ 7951 h 360040"/>
                <a:gd name="connsiteX2" fmla="*/ 2880321 w 2880321"/>
                <a:gd name="connsiteY2" fmla="*/ 360040 h 360040"/>
                <a:gd name="connsiteX3" fmla="*/ 0 w 2880321"/>
                <a:gd name="connsiteY3" fmla="*/ 360040 h 360040"/>
                <a:gd name="connsiteX4" fmla="*/ 0 w 2880321"/>
                <a:gd name="connsiteY4" fmla="*/ 0 h 360040"/>
                <a:gd name="connsiteX0" fmla="*/ 0 w 2880321"/>
                <a:gd name="connsiteY0" fmla="*/ 0 h 360040"/>
                <a:gd name="connsiteX1" fmla="*/ 2521595 w 2880321"/>
                <a:gd name="connsiteY1" fmla="*/ 917 h 360040"/>
                <a:gd name="connsiteX2" fmla="*/ 2880321 w 2880321"/>
                <a:gd name="connsiteY2" fmla="*/ 360040 h 360040"/>
                <a:gd name="connsiteX3" fmla="*/ 0 w 2880321"/>
                <a:gd name="connsiteY3" fmla="*/ 360040 h 360040"/>
                <a:gd name="connsiteX4" fmla="*/ 0 w 2880321"/>
                <a:gd name="connsiteY4" fmla="*/ 0 h 360040"/>
                <a:gd name="connsiteX0" fmla="*/ 0 w 2880321"/>
                <a:gd name="connsiteY0" fmla="*/ 0 h 360040"/>
                <a:gd name="connsiteX1" fmla="*/ 2521595 w 2880321"/>
                <a:gd name="connsiteY1" fmla="*/ 917 h 360040"/>
                <a:gd name="connsiteX2" fmla="*/ 2880321 w 2880321"/>
                <a:gd name="connsiteY2" fmla="*/ 360040 h 360040"/>
                <a:gd name="connsiteX3" fmla="*/ 0 w 2880321"/>
                <a:gd name="connsiteY3" fmla="*/ 360040 h 360040"/>
                <a:gd name="connsiteX4" fmla="*/ 0 w 2880321"/>
                <a:gd name="connsiteY4" fmla="*/ 0 h 360040"/>
                <a:gd name="connsiteX0" fmla="*/ 0 w 2880321"/>
                <a:gd name="connsiteY0" fmla="*/ 0 h 360040"/>
                <a:gd name="connsiteX1" fmla="*/ 2528629 w 2880321"/>
                <a:gd name="connsiteY1" fmla="*/ 14985 h 360040"/>
                <a:gd name="connsiteX2" fmla="*/ 2880321 w 2880321"/>
                <a:gd name="connsiteY2" fmla="*/ 360040 h 360040"/>
                <a:gd name="connsiteX3" fmla="*/ 0 w 2880321"/>
                <a:gd name="connsiteY3" fmla="*/ 360040 h 360040"/>
                <a:gd name="connsiteX4" fmla="*/ 0 w 2880321"/>
                <a:gd name="connsiteY4" fmla="*/ 0 h 360040"/>
                <a:gd name="connsiteX0" fmla="*/ 0 w 2880321"/>
                <a:gd name="connsiteY0" fmla="*/ 0 h 360040"/>
                <a:gd name="connsiteX1" fmla="*/ 2535662 w 2880321"/>
                <a:gd name="connsiteY1" fmla="*/ 7951 h 360040"/>
                <a:gd name="connsiteX2" fmla="*/ 2880321 w 2880321"/>
                <a:gd name="connsiteY2" fmla="*/ 360040 h 360040"/>
                <a:gd name="connsiteX3" fmla="*/ 0 w 2880321"/>
                <a:gd name="connsiteY3" fmla="*/ 360040 h 360040"/>
                <a:gd name="connsiteX4" fmla="*/ 0 w 2880321"/>
                <a:gd name="connsiteY4" fmla="*/ 0 h 360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80321" h="360040">
                  <a:moveTo>
                    <a:pt x="0" y="0"/>
                  </a:moveTo>
                  <a:lnTo>
                    <a:pt x="2535662" y="7951"/>
                  </a:lnTo>
                  <a:lnTo>
                    <a:pt x="2880321" y="360040"/>
                  </a:lnTo>
                  <a:lnTo>
                    <a:pt x="0" y="3600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8" name="Parallelogram 7"/>
            <p:cNvSpPr/>
            <p:nvPr/>
          </p:nvSpPr>
          <p:spPr>
            <a:xfrm>
              <a:off x="6309281" y="3297096"/>
              <a:ext cx="1435616" cy="971536"/>
            </a:xfrm>
            <a:prstGeom prst="parallelogram">
              <a:avLst>
                <a:gd name="adj" fmla="val 96267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Parallelogram 8"/>
            <p:cNvSpPr/>
            <p:nvPr/>
          </p:nvSpPr>
          <p:spPr>
            <a:xfrm flipH="1">
              <a:off x="6309281" y="1863943"/>
              <a:ext cx="1435616" cy="971536"/>
            </a:xfrm>
            <a:prstGeom prst="parallelogram">
              <a:avLst>
                <a:gd name="adj" fmla="val 9626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9" name="Elbow Connector 18"/>
            <p:cNvCxnSpPr/>
            <p:nvPr/>
          </p:nvCxnSpPr>
          <p:spPr>
            <a:xfrm rot="10800000">
              <a:off x="4047858" y="1973306"/>
              <a:ext cx="816721" cy="675662"/>
            </a:xfrm>
            <a:prstGeom prst="bentConnector3">
              <a:avLst/>
            </a:prstGeom>
            <a:ln w="254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>
              <a:stCxn id="4" idx="1"/>
            </p:cNvCxnSpPr>
            <p:nvPr/>
          </p:nvCxnSpPr>
          <p:spPr>
            <a:xfrm flipH="1" flipV="1">
              <a:off x="4047857" y="3057402"/>
              <a:ext cx="812175" cy="8886"/>
            </a:xfrm>
            <a:prstGeom prst="line">
              <a:avLst/>
            </a:prstGeom>
            <a:ln w="254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Elbow Connector 20"/>
            <p:cNvCxnSpPr/>
            <p:nvPr/>
          </p:nvCxnSpPr>
          <p:spPr>
            <a:xfrm rot="10800000" flipV="1">
              <a:off x="4047857" y="3477114"/>
              <a:ext cx="812174" cy="695161"/>
            </a:xfrm>
            <a:prstGeom prst="bentConnector3">
              <a:avLst/>
            </a:prstGeom>
            <a:ln w="254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oup 26"/>
          <p:cNvGrpSpPr/>
          <p:nvPr/>
        </p:nvGrpSpPr>
        <p:grpSpPr>
          <a:xfrm flipH="1">
            <a:off x="753585" y="1260786"/>
            <a:ext cx="2215002" cy="438694"/>
            <a:chOff x="1708926" y="3049605"/>
            <a:chExt cx="2215002" cy="438694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28" name="Pentagon 27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29" name="Pentagon 28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smtClean="0"/>
                <a:t>CUTI BERSALIN</a:t>
              </a:r>
              <a:endParaRPr lang="ko-KR" altLang="en-US" sz="1100" b="1" dirty="0"/>
            </a:p>
          </p:txBody>
        </p:sp>
      </p:grpSp>
      <p:grpSp>
        <p:nvGrpSpPr>
          <p:cNvPr id="31" name="Group 30"/>
          <p:cNvGrpSpPr/>
          <p:nvPr/>
        </p:nvGrpSpPr>
        <p:grpSpPr>
          <a:xfrm flipH="1">
            <a:off x="753585" y="1843393"/>
            <a:ext cx="2215002" cy="438694"/>
            <a:chOff x="1708926" y="3049605"/>
            <a:chExt cx="2215002" cy="438694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32" name="Pentagon 31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33" name="Pentagon 32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smtClean="0"/>
                <a:t>CUTI TANPA GAJI (MENJAGA ANAK)</a:t>
              </a:r>
              <a:endParaRPr lang="ko-KR" altLang="en-US" sz="1100" b="1" dirty="0"/>
            </a:p>
          </p:txBody>
        </p:sp>
      </p:grpSp>
      <p:grpSp>
        <p:nvGrpSpPr>
          <p:cNvPr id="34" name="Group 33"/>
          <p:cNvGrpSpPr/>
          <p:nvPr/>
        </p:nvGrpSpPr>
        <p:grpSpPr>
          <a:xfrm flipH="1">
            <a:off x="753735" y="2426000"/>
            <a:ext cx="2215002" cy="438694"/>
            <a:chOff x="1708926" y="3049605"/>
            <a:chExt cx="2215002" cy="438694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35" name="Pentagon 34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36" name="Pentagon 35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smtClean="0"/>
                <a:t>CUTI TANPA GAJI (PERSENDIRIAN)</a:t>
              </a:r>
              <a:endParaRPr lang="ko-KR" altLang="en-US" sz="1100" b="1" dirty="0"/>
            </a:p>
          </p:txBody>
        </p:sp>
      </p:grpSp>
      <p:grpSp>
        <p:nvGrpSpPr>
          <p:cNvPr id="37" name="Group 36"/>
          <p:cNvGrpSpPr/>
          <p:nvPr/>
        </p:nvGrpSpPr>
        <p:grpSpPr>
          <a:xfrm flipH="1">
            <a:off x="750447" y="3008607"/>
            <a:ext cx="2215002" cy="438694"/>
            <a:chOff x="1708926" y="3049605"/>
            <a:chExt cx="2215002" cy="438694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38" name="Pentagon 37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39" name="Pentagon 38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smtClean="0"/>
                <a:t>CUTI ATAS SEBAB PERUBATAN</a:t>
              </a:r>
              <a:endParaRPr lang="ko-KR" altLang="en-US" sz="1100" b="1" dirty="0"/>
            </a:p>
          </p:txBody>
        </p:sp>
      </p:grpSp>
      <p:grpSp>
        <p:nvGrpSpPr>
          <p:cNvPr id="40" name="Group 39"/>
          <p:cNvGrpSpPr/>
          <p:nvPr/>
        </p:nvGrpSpPr>
        <p:grpSpPr>
          <a:xfrm flipH="1">
            <a:off x="750446" y="3591214"/>
            <a:ext cx="2215002" cy="438694"/>
            <a:chOff x="1708926" y="3049605"/>
            <a:chExt cx="2215002" cy="438694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41" name="Pentagon 40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42" name="Pentagon 41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smtClean="0"/>
                <a:t>CUTI HAJI</a:t>
              </a:r>
              <a:endParaRPr lang="ko-KR" altLang="en-US" sz="1100" b="1" dirty="0"/>
            </a:p>
          </p:txBody>
        </p:sp>
      </p:grpSp>
      <p:grpSp>
        <p:nvGrpSpPr>
          <p:cNvPr id="43" name="Group 42"/>
          <p:cNvGrpSpPr/>
          <p:nvPr/>
        </p:nvGrpSpPr>
        <p:grpSpPr>
          <a:xfrm flipH="1">
            <a:off x="750445" y="4173866"/>
            <a:ext cx="2215002" cy="438694"/>
            <a:chOff x="1708926" y="3049605"/>
            <a:chExt cx="2215002" cy="438694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44" name="Pentagon 43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45" name="Pentagon 44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smtClean="0"/>
                <a:t>CUTI UMRAH</a:t>
              </a:r>
              <a:endParaRPr lang="ko-KR" altLang="en-US" sz="1100" b="1" dirty="0"/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6131078" y="1905512"/>
            <a:ext cx="250691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MY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LAYAK </a:t>
            </a:r>
          </a:p>
          <a:p>
            <a:pPr algn="ctr"/>
            <a:r>
              <a:rPr lang="en-MY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DIPERTIMBANGKAN </a:t>
            </a:r>
          </a:p>
          <a:p>
            <a:pPr algn="ctr"/>
            <a:r>
              <a:rPr lang="en-MY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UNTUK KELULUSAN</a:t>
            </a:r>
          </a:p>
          <a:p>
            <a:pPr algn="ctr"/>
            <a:r>
              <a:rPr lang="en-MY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SETELAH </a:t>
            </a:r>
          </a:p>
          <a:p>
            <a:pPr algn="ctr"/>
            <a:r>
              <a:rPr lang="en-MY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DILULUSKAN </a:t>
            </a:r>
          </a:p>
          <a:p>
            <a:pPr algn="ctr"/>
            <a:r>
              <a:rPr lang="en-MY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PENANGGUHAN </a:t>
            </a:r>
          </a:p>
          <a:p>
            <a:pPr algn="ctr"/>
            <a:r>
              <a:rPr lang="en-MY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PENGAJIAN</a:t>
            </a:r>
            <a:endParaRPr lang="en-MY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860032" y="4035078"/>
            <a:ext cx="39420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MY" sz="1400" b="1" dirty="0" err="1" smtClean="0"/>
              <a:t>Kelulusan</a:t>
            </a:r>
            <a:r>
              <a:rPr lang="en-MY" sz="1400" b="1" dirty="0" smtClean="0"/>
              <a:t> </a:t>
            </a:r>
            <a:r>
              <a:rPr lang="en-MY" sz="1400" b="1" dirty="0" err="1" smtClean="0"/>
              <a:t>permohonan</a:t>
            </a:r>
            <a:r>
              <a:rPr lang="en-MY" sz="1400" b="1" dirty="0" smtClean="0"/>
              <a:t> </a:t>
            </a:r>
            <a:r>
              <a:rPr lang="en-MY" sz="1400" b="1" dirty="0" err="1" smtClean="0"/>
              <a:t>cuti</a:t>
            </a:r>
            <a:r>
              <a:rPr lang="en-MY" sz="1400" b="1" dirty="0" smtClean="0"/>
              <a:t> </a:t>
            </a:r>
            <a:r>
              <a:rPr lang="en-MY" sz="1400" b="1" dirty="0" err="1" smtClean="0"/>
              <a:t>akan</a:t>
            </a:r>
            <a:r>
              <a:rPr lang="en-MY" sz="1400" b="1" dirty="0" smtClean="0"/>
              <a:t> </a:t>
            </a:r>
            <a:r>
              <a:rPr lang="en-MY" sz="1400" b="1" dirty="0" err="1" smtClean="0"/>
              <a:t>diluluskan</a:t>
            </a:r>
            <a:r>
              <a:rPr lang="en-MY" sz="1400" b="1" dirty="0" smtClean="0"/>
              <a:t> </a:t>
            </a:r>
            <a:r>
              <a:rPr lang="en-MY" sz="1400" b="1" dirty="0" err="1" smtClean="0"/>
              <a:t>oleh</a:t>
            </a:r>
            <a:r>
              <a:rPr lang="en-MY" sz="1400" b="1" dirty="0" smtClean="0"/>
              <a:t> </a:t>
            </a:r>
            <a:r>
              <a:rPr lang="en-MY" sz="1400" b="1" dirty="0" err="1" smtClean="0"/>
              <a:t>Penempatan</a:t>
            </a:r>
            <a:r>
              <a:rPr lang="en-MY" sz="1400" b="1" dirty="0" smtClean="0"/>
              <a:t> </a:t>
            </a:r>
            <a:r>
              <a:rPr lang="en-MY" sz="1400" b="1" dirty="0" err="1" smtClean="0"/>
              <a:t>Penangguhan</a:t>
            </a:r>
            <a:endParaRPr lang="en-MY" sz="1400" b="1" dirty="0"/>
          </a:p>
        </p:txBody>
      </p:sp>
      <p:pic>
        <p:nvPicPr>
          <p:cNvPr id="49" name="Picture 4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2219" y="4077048"/>
            <a:ext cx="439280" cy="43928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grpSp>
        <p:nvGrpSpPr>
          <p:cNvPr id="47" name="Google Shape;1145;p27"/>
          <p:cNvGrpSpPr/>
          <p:nvPr/>
        </p:nvGrpSpPr>
        <p:grpSpPr>
          <a:xfrm>
            <a:off x="8630659" y="4587974"/>
            <a:ext cx="472389" cy="504056"/>
            <a:chOff x="8630659" y="4587974"/>
            <a:chExt cx="472389" cy="504056"/>
          </a:xfrm>
        </p:grpSpPr>
        <p:sp>
          <p:nvSpPr>
            <p:cNvPr id="50" name="Google Shape;1146;p27"/>
            <p:cNvSpPr/>
            <p:nvPr/>
          </p:nvSpPr>
          <p:spPr>
            <a:xfrm flipH="1">
              <a:off x="8630659" y="4587974"/>
              <a:ext cx="432048" cy="504056"/>
            </a:xfrm>
            <a:prstGeom prst="rtTriangle">
              <a:avLst/>
            </a:prstGeom>
            <a:solidFill>
              <a:srgbClr val="F8B2A3">
                <a:alpha val="5098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" name="Google Shape;1147;p27"/>
            <p:cNvSpPr txBox="1"/>
            <p:nvPr/>
          </p:nvSpPr>
          <p:spPr>
            <a:xfrm>
              <a:off x="8748464" y="4808606"/>
              <a:ext cx="354584" cy="2769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 b="1" dirty="0" smtClean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21</a:t>
              </a:r>
              <a:endParaRPr sz="12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47476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-4564" y="123478"/>
            <a:ext cx="9144000" cy="576064"/>
          </a:xfrm>
        </p:spPr>
        <p:txBody>
          <a:bodyPr/>
          <a:lstStyle/>
          <a:p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KELAYAKAN CUTI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4564" y="645537"/>
            <a:ext cx="9144000" cy="288032"/>
          </a:xfrm>
        </p:spPr>
        <p:txBody>
          <a:bodyPr/>
          <a:lstStyle/>
          <a:p>
            <a:pPr lvl="0"/>
            <a:r>
              <a:rPr lang="en-US" altLang="ko-KR" i="1" dirty="0"/>
              <a:t>PROGRAM LATIHAN KEPAKARAN (SARJANA PERUBATAN </a:t>
            </a:r>
            <a:r>
              <a:rPr lang="en-US" altLang="ko-KR" i="1" dirty="0" err="1"/>
              <a:t>i</a:t>
            </a:r>
            <a:r>
              <a:rPr lang="en-US" altLang="ko-KR" i="1" dirty="0"/>
              <a:t>-SYSTEM)</a:t>
            </a:r>
          </a:p>
        </p:txBody>
      </p:sp>
      <p:sp>
        <p:nvSpPr>
          <p:cNvPr id="4" name="Oval 3"/>
          <p:cNvSpPr/>
          <p:nvPr/>
        </p:nvSpPr>
        <p:spPr>
          <a:xfrm>
            <a:off x="888696" y="3893046"/>
            <a:ext cx="720080" cy="72008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Oval 4"/>
          <p:cNvSpPr/>
          <p:nvPr/>
        </p:nvSpPr>
        <p:spPr>
          <a:xfrm>
            <a:off x="545916" y="1606246"/>
            <a:ext cx="720080" cy="72008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Oval 5"/>
          <p:cNvSpPr/>
          <p:nvPr/>
        </p:nvSpPr>
        <p:spPr>
          <a:xfrm>
            <a:off x="1996792" y="2702021"/>
            <a:ext cx="720080" cy="72008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7" name="Group 6"/>
          <p:cNvGrpSpPr/>
          <p:nvPr/>
        </p:nvGrpSpPr>
        <p:grpSpPr>
          <a:xfrm>
            <a:off x="-1252315" y="1387922"/>
            <a:ext cx="3193504" cy="3224314"/>
            <a:chOff x="-1241419" y="1431052"/>
            <a:chExt cx="3193504" cy="3224314"/>
          </a:xfrm>
          <a:solidFill>
            <a:schemeClr val="accent2"/>
          </a:solidFill>
        </p:grpSpPr>
        <p:sp>
          <p:nvSpPr>
            <p:cNvPr id="8" name="Block Arc 7"/>
            <p:cNvSpPr/>
            <p:nvPr/>
          </p:nvSpPr>
          <p:spPr>
            <a:xfrm>
              <a:off x="-1241419" y="1431052"/>
              <a:ext cx="3193504" cy="3193504"/>
            </a:xfrm>
            <a:prstGeom prst="blockArc">
              <a:avLst>
                <a:gd name="adj1" fmla="val 16290582"/>
                <a:gd name="adj2" fmla="val 4576946"/>
                <a:gd name="adj3" fmla="val 98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9" name="Isosceles Triangle 8"/>
            <p:cNvSpPr/>
            <p:nvPr/>
          </p:nvSpPr>
          <p:spPr>
            <a:xfrm rot="15300000">
              <a:off x="595793" y="4484150"/>
              <a:ext cx="148089" cy="194344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-1657462" y="1203598"/>
            <a:ext cx="4048798" cy="4048798"/>
            <a:chOff x="-1620688" y="1203598"/>
            <a:chExt cx="4048798" cy="4048798"/>
          </a:xfrm>
          <a:solidFill>
            <a:schemeClr val="accent1"/>
          </a:solidFill>
        </p:grpSpPr>
        <p:sp>
          <p:nvSpPr>
            <p:cNvPr id="11" name="Block Arc 10"/>
            <p:cNvSpPr/>
            <p:nvPr/>
          </p:nvSpPr>
          <p:spPr>
            <a:xfrm>
              <a:off x="-1620688" y="1203598"/>
              <a:ext cx="4048798" cy="4048798"/>
            </a:xfrm>
            <a:prstGeom prst="blockArc">
              <a:avLst>
                <a:gd name="adj1" fmla="val 16233158"/>
                <a:gd name="adj2" fmla="val 1430557"/>
                <a:gd name="adj3" fmla="val 83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2" name="Isosceles Triangle 11"/>
            <p:cNvSpPr/>
            <p:nvPr/>
          </p:nvSpPr>
          <p:spPr>
            <a:xfrm rot="12374003">
              <a:off x="2112022" y="4027393"/>
              <a:ext cx="148089" cy="194344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-2106762" y="1377752"/>
            <a:ext cx="3540522" cy="3540522"/>
            <a:chOff x="-2052736" y="1377752"/>
            <a:chExt cx="3540522" cy="3540522"/>
          </a:xfrm>
          <a:solidFill>
            <a:schemeClr val="accent3"/>
          </a:solidFill>
        </p:grpSpPr>
        <p:sp>
          <p:nvSpPr>
            <p:cNvPr id="14" name="Block Arc 13"/>
            <p:cNvSpPr/>
            <p:nvPr/>
          </p:nvSpPr>
          <p:spPr>
            <a:xfrm>
              <a:off x="-2052736" y="1377752"/>
              <a:ext cx="3540522" cy="3540522"/>
            </a:xfrm>
            <a:prstGeom prst="blockArc">
              <a:avLst>
                <a:gd name="adj1" fmla="val 17694760"/>
                <a:gd name="adj2" fmla="val 849742"/>
                <a:gd name="adj3" fmla="val 1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5" name="Isosceles Triangle 14"/>
            <p:cNvSpPr/>
            <p:nvPr/>
          </p:nvSpPr>
          <p:spPr>
            <a:xfrm rot="12374003">
              <a:off x="1304369" y="3518776"/>
              <a:ext cx="148089" cy="194344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7" name="Oval 21"/>
          <p:cNvSpPr>
            <a:spLocks noChangeAspect="1"/>
          </p:cNvSpPr>
          <p:nvPr/>
        </p:nvSpPr>
        <p:spPr>
          <a:xfrm>
            <a:off x="1089214" y="4092232"/>
            <a:ext cx="319043" cy="321708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8001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2933312" y="1541504"/>
            <a:ext cx="54481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Kemudahan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ini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diberikan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kepada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pegawai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dengan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mengambil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kira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keperluan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pegawai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menguruskan</a:t>
            </a:r>
            <a:r>
              <a:rPr lang="en-US" altLang="ko-KR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urusan</a:t>
            </a:r>
            <a:r>
              <a:rPr lang="en-US" altLang="ko-KR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perpindahan</a:t>
            </a:r>
            <a:r>
              <a:rPr lang="en-US" altLang="ko-KR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selepas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tamat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berkursus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2874555" y="2168536"/>
            <a:ext cx="2630023" cy="1292662"/>
            <a:chOff x="792922" y="3166563"/>
            <a:chExt cx="2212559" cy="1292662"/>
          </a:xfrm>
        </p:grpSpPr>
        <p:sp>
          <p:nvSpPr>
            <p:cNvPr id="26" name="TextBox 25"/>
            <p:cNvSpPr txBox="1"/>
            <p:nvPr/>
          </p:nvSpPr>
          <p:spPr>
            <a:xfrm>
              <a:off x="792922" y="3443562"/>
              <a:ext cx="2212559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Pemberian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cuti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ini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adalah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tertakluk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jika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pegawai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b="1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mempunyai</a:t>
              </a:r>
              <a:r>
                <a:rPr lang="en-US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b="1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baki</a:t>
              </a:r>
              <a:r>
                <a:rPr lang="en-US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b="1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cuti</a:t>
              </a:r>
              <a:r>
                <a:rPr lang="en-US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b="1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rehat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sebelum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pergi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berkursus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dan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tertakluk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kepada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b="1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kelulusan</a:t>
              </a:r>
              <a:r>
                <a:rPr lang="en-US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b="1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Ketua</a:t>
              </a:r>
              <a:r>
                <a:rPr lang="en-US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b="1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Jabatan</a:t>
              </a:r>
              <a:r>
                <a:rPr lang="en-US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b="1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Penempatan</a:t>
              </a:r>
              <a:r>
                <a:rPr lang="en-US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b="1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Sementara</a:t>
              </a:r>
              <a:r>
                <a:rPr lang="en-US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.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792922" y="3166563"/>
              <a:ext cx="205965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 smtClean="0">
                  <a:solidFill>
                    <a:schemeClr val="accent1">
                      <a:lumMod val="50000"/>
                    </a:schemeClr>
                  </a:solidFill>
                  <a:cs typeface="Arial" pitchFamily="34" charset="0"/>
                </a:rPr>
                <a:t>KELAYAKAN DAN PERKIRAAN</a:t>
              </a:r>
              <a:endParaRPr lang="ko-KR" altLang="en-US" sz="1200" b="1" dirty="0">
                <a:solidFill>
                  <a:schemeClr val="accent1">
                    <a:lumMod val="50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3" name="Rectangle 7">
            <a:extLst>
              <a:ext uri="{FF2B5EF4-FFF2-40B4-BE49-F238E27FC236}">
                <a16:creationId xmlns:a16="http://schemas.microsoft.com/office/drawing/2014/main" id="{0541E569-8D79-4DDE-8629-9E78F0557A1A}"/>
              </a:ext>
            </a:extLst>
          </p:cNvPr>
          <p:cNvSpPr/>
          <p:nvPr/>
        </p:nvSpPr>
        <p:spPr>
          <a:xfrm>
            <a:off x="744936" y="1771791"/>
            <a:ext cx="322040" cy="322040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01869" y="2055482"/>
                </a:moveTo>
                <a:lnTo>
                  <a:pt x="869869" y="2055482"/>
                </a:lnTo>
                <a:lnTo>
                  <a:pt x="869869" y="2919482"/>
                </a:lnTo>
                <a:lnTo>
                  <a:pt x="401869" y="2919482"/>
                </a:lnTo>
                <a:close/>
                <a:moveTo>
                  <a:pt x="1121949" y="1695482"/>
                </a:moveTo>
                <a:lnTo>
                  <a:pt x="1589949" y="1695482"/>
                </a:lnTo>
                <a:lnTo>
                  <a:pt x="1589949" y="2919482"/>
                </a:lnTo>
                <a:lnTo>
                  <a:pt x="1121949" y="2919482"/>
                </a:lnTo>
                <a:close/>
                <a:moveTo>
                  <a:pt x="1842029" y="1335482"/>
                </a:moveTo>
                <a:lnTo>
                  <a:pt x="2310029" y="1335482"/>
                </a:lnTo>
                <a:lnTo>
                  <a:pt x="2310029" y="2919482"/>
                </a:lnTo>
                <a:lnTo>
                  <a:pt x="1842029" y="2919482"/>
                </a:lnTo>
                <a:close/>
                <a:moveTo>
                  <a:pt x="2562109" y="975482"/>
                </a:moveTo>
                <a:lnTo>
                  <a:pt x="3030109" y="975482"/>
                </a:lnTo>
                <a:lnTo>
                  <a:pt x="3030109" y="2919482"/>
                </a:lnTo>
                <a:lnTo>
                  <a:pt x="2562109" y="2919482"/>
                </a:lnTo>
                <a:close/>
                <a:moveTo>
                  <a:pt x="2321888" y="224805"/>
                </a:moveTo>
                <a:lnTo>
                  <a:pt x="2880631" y="247420"/>
                </a:lnTo>
                <a:lnTo>
                  <a:pt x="2620844" y="742612"/>
                </a:lnTo>
                <a:lnTo>
                  <a:pt x="2546105" y="613161"/>
                </a:lnTo>
                <a:lnTo>
                  <a:pt x="541555" y="1770488"/>
                </a:lnTo>
                <a:lnTo>
                  <a:pt x="392077" y="1511585"/>
                </a:lnTo>
                <a:lnTo>
                  <a:pt x="2396627" y="354257"/>
                </a:lnTo>
                <a:close/>
                <a:moveTo>
                  <a:pt x="0" y="0"/>
                </a:moveTo>
                <a:lnTo>
                  <a:pt x="180000" y="0"/>
                </a:lnTo>
                <a:lnTo>
                  <a:pt x="180000" y="3059999"/>
                </a:lnTo>
                <a:lnTo>
                  <a:pt x="3240000" y="3059999"/>
                </a:lnTo>
                <a:lnTo>
                  <a:pt x="3240000" y="3239999"/>
                </a:lnTo>
                <a:lnTo>
                  <a:pt x="180000" y="3239999"/>
                </a:lnTo>
                <a:lnTo>
                  <a:pt x="180000" y="3240000"/>
                </a:lnTo>
                <a:lnTo>
                  <a:pt x="0" y="3240000"/>
                </a:lnTo>
                <a:lnTo>
                  <a:pt x="0" y="3239999"/>
                </a:lnTo>
                <a:lnTo>
                  <a:pt x="0" y="305999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34" name="Block Arc 41">
            <a:extLst>
              <a:ext uri="{FF2B5EF4-FFF2-40B4-BE49-F238E27FC236}">
                <a16:creationId xmlns:a16="http://schemas.microsoft.com/office/drawing/2014/main" id="{B3B25E34-8ABE-4D0C-9A57-89485104BAD1}"/>
              </a:ext>
            </a:extLst>
          </p:cNvPr>
          <p:cNvSpPr/>
          <p:nvPr/>
        </p:nvSpPr>
        <p:spPr>
          <a:xfrm>
            <a:off x="2201245" y="2817029"/>
            <a:ext cx="323224" cy="450993"/>
          </a:xfrm>
          <a:custGeom>
            <a:avLst/>
            <a:gdLst/>
            <a:ahLst/>
            <a:cxnLst/>
            <a:rect l="l" t="t" r="r" b="b"/>
            <a:pathLst>
              <a:path w="2512265" h="3505352">
                <a:moveTo>
                  <a:pt x="1276582" y="2106401"/>
                </a:moveTo>
                <a:cubicBezTo>
                  <a:pt x="1154832" y="2195007"/>
                  <a:pt x="1018024" y="2262207"/>
                  <a:pt x="871321" y="2302645"/>
                </a:cubicBezTo>
                <a:cubicBezTo>
                  <a:pt x="1041049" y="2346709"/>
                  <a:pt x="1216984" y="2342691"/>
                  <a:pt x="1380867" y="2295542"/>
                </a:cubicBezTo>
                <a:cubicBezTo>
                  <a:pt x="1352791" y="2227964"/>
                  <a:pt x="1317377" y="2164934"/>
                  <a:pt x="1276582" y="2106401"/>
                </a:cubicBezTo>
                <a:close/>
                <a:moveTo>
                  <a:pt x="931061" y="1768598"/>
                </a:moveTo>
                <a:lnTo>
                  <a:pt x="785084" y="2021438"/>
                </a:lnTo>
                <a:lnTo>
                  <a:pt x="684448" y="2196711"/>
                </a:lnTo>
                <a:cubicBezTo>
                  <a:pt x="868931" y="2169533"/>
                  <a:pt x="1041385" y="2098006"/>
                  <a:pt x="1189228" y="1991290"/>
                </a:cubicBezTo>
                <a:cubicBezTo>
                  <a:pt x="1113839" y="1904543"/>
                  <a:pt x="1026949" y="1829435"/>
                  <a:pt x="931061" y="1768598"/>
                </a:cubicBezTo>
                <a:close/>
                <a:moveTo>
                  <a:pt x="1626242" y="1739577"/>
                </a:moveTo>
                <a:cubicBezTo>
                  <a:pt x="1556851" y="1850020"/>
                  <a:pt x="1471526" y="1947792"/>
                  <a:pt x="1374302" y="2030973"/>
                </a:cubicBezTo>
                <a:cubicBezTo>
                  <a:pt x="1422822" y="2099916"/>
                  <a:pt x="1464618" y="2174537"/>
                  <a:pt x="1497466" y="2254701"/>
                </a:cubicBezTo>
                <a:cubicBezTo>
                  <a:pt x="1664534" y="2184833"/>
                  <a:pt x="1813198" y="2068027"/>
                  <a:pt x="1922549" y="1910651"/>
                </a:cubicBezTo>
                <a:close/>
                <a:moveTo>
                  <a:pt x="531158" y="1601275"/>
                </a:moveTo>
                <a:cubicBezTo>
                  <a:pt x="514831" y="1769123"/>
                  <a:pt x="535254" y="1939877"/>
                  <a:pt x="594029" y="2101141"/>
                </a:cubicBezTo>
                <a:lnTo>
                  <a:pt x="822377" y="1705631"/>
                </a:lnTo>
                <a:cubicBezTo>
                  <a:pt x="730789" y="1658398"/>
                  <a:pt x="632873" y="1623335"/>
                  <a:pt x="531158" y="1601275"/>
                </a:cubicBezTo>
                <a:close/>
                <a:moveTo>
                  <a:pt x="270885" y="1572115"/>
                </a:moveTo>
                <a:cubicBezTo>
                  <a:pt x="231457" y="1572339"/>
                  <a:pt x="191799" y="1574812"/>
                  <a:pt x="152057" y="1579894"/>
                </a:cubicBezTo>
                <a:cubicBezTo>
                  <a:pt x="195418" y="1760005"/>
                  <a:pt x="289893" y="1927350"/>
                  <a:pt x="428945" y="2058945"/>
                </a:cubicBezTo>
                <a:cubicBezTo>
                  <a:pt x="384418" y="1901749"/>
                  <a:pt x="371313" y="1738504"/>
                  <a:pt x="388331" y="1577832"/>
                </a:cubicBezTo>
                <a:cubicBezTo>
                  <a:pt x="349511" y="1573916"/>
                  <a:pt x="310313" y="1571891"/>
                  <a:pt x="270885" y="1572115"/>
                </a:cubicBezTo>
                <a:close/>
                <a:moveTo>
                  <a:pt x="1117422" y="1445810"/>
                </a:moveTo>
                <a:lnTo>
                  <a:pt x="992684" y="1661863"/>
                </a:lnTo>
                <a:cubicBezTo>
                  <a:pt x="1102065" y="1730612"/>
                  <a:pt x="1200940" y="1816138"/>
                  <a:pt x="1286200" y="1915345"/>
                </a:cubicBezTo>
                <a:cubicBezTo>
                  <a:pt x="1368713" y="1844119"/>
                  <a:pt x="1441290" y="1760865"/>
                  <a:pt x="1500981" y="1667258"/>
                </a:cubicBezTo>
                <a:close/>
                <a:moveTo>
                  <a:pt x="2092402" y="1221082"/>
                </a:moveTo>
                <a:cubicBezTo>
                  <a:pt x="2001593" y="1234047"/>
                  <a:pt x="1911092" y="1235450"/>
                  <a:pt x="1822337" y="1227227"/>
                </a:cubicBezTo>
                <a:cubicBezTo>
                  <a:pt x="1800443" y="1366691"/>
                  <a:pt x="1756170" y="1503162"/>
                  <a:pt x="1688847" y="1630684"/>
                </a:cubicBezTo>
                <a:lnTo>
                  <a:pt x="1987299" y="1802996"/>
                </a:lnTo>
                <a:cubicBezTo>
                  <a:pt x="2084887" y="1618081"/>
                  <a:pt x="2117858" y="1415133"/>
                  <a:pt x="2092402" y="1221082"/>
                </a:cubicBezTo>
                <a:close/>
                <a:moveTo>
                  <a:pt x="649579" y="1175701"/>
                </a:moveTo>
                <a:cubicBezTo>
                  <a:pt x="600911" y="1272240"/>
                  <a:pt x="566994" y="1374279"/>
                  <a:pt x="548013" y="1478728"/>
                </a:cubicBezTo>
                <a:cubicBezTo>
                  <a:pt x="665588" y="1503392"/>
                  <a:pt x="778659" y="1543786"/>
                  <a:pt x="883938" y="1599004"/>
                </a:cubicBezTo>
                <a:lnTo>
                  <a:pt x="1008644" y="1383007"/>
                </a:lnTo>
                <a:close/>
                <a:moveTo>
                  <a:pt x="1325201" y="1085928"/>
                </a:moveTo>
                <a:lnTo>
                  <a:pt x="1180226" y="1337032"/>
                </a:lnTo>
                <a:lnTo>
                  <a:pt x="1563461" y="1558293"/>
                </a:lnTo>
                <a:cubicBezTo>
                  <a:pt x="1621429" y="1447029"/>
                  <a:pt x="1659763" y="1328223"/>
                  <a:pt x="1679185" y="1206861"/>
                </a:cubicBezTo>
                <a:cubicBezTo>
                  <a:pt x="1555153" y="1183834"/>
                  <a:pt x="1435895" y="1143161"/>
                  <a:pt x="1325201" y="1085928"/>
                </a:cubicBezTo>
                <a:close/>
                <a:moveTo>
                  <a:pt x="216369" y="925587"/>
                </a:moveTo>
                <a:cubicBezTo>
                  <a:pt x="135862" y="1096620"/>
                  <a:pt x="108667" y="1281041"/>
                  <a:pt x="130011" y="1458436"/>
                </a:cubicBezTo>
                <a:cubicBezTo>
                  <a:pt x="222591" y="1446071"/>
                  <a:pt x="314795" y="1446181"/>
                  <a:pt x="405131" y="1455463"/>
                </a:cubicBezTo>
                <a:cubicBezTo>
                  <a:pt x="426945" y="1333935"/>
                  <a:pt x="466667" y="1215249"/>
                  <a:pt x="524206" y="1103317"/>
                </a:cubicBezTo>
                <a:close/>
                <a:moveTo>
                  <a:pt x="943246" y="797103"/>
                </a:moveTo>
                <a:cubicBezTo>
                  <a:pt x="853400" y="873630"/>
                  <a:pt x="774733" y="963960"/>
                  <a:pt x="711316" y="1066306"/>
                </a:cubicBezTo>
                <a:lnTo>
                  <a:pt x="1071447" y="1274228"/>
                </a:lnTo>
                <a:lnTo>
                  <a:pt x="1215869" y="1024081"/>
                </a:lnTo>
                <a:cubicBezTo>
                  <a:pt x="1115458" y="961776"/>
                  <a:pt x="1023809" y="885272"/>
                  <a:pt x="943246" y="797103"/>
                </a:cubicBezTo>
                <a:close/>
                <a:moveTo>
                  <a:pt x="1777831" y="614825"/>
                </a:moveTo>
                <a:cubicBezTo>
                  <a:pt x="1828108" y="774217"/>
                  <a:pt x="1847177" y="940426"/>
                  <a:pt x="1835302" y="1104709"/>
                </a:cubicBezTo>
                <a:cubicBezTo>
                  <a:pt x="1912529" y="1111680"/>
                  <a:pt x="1991200" y="1110618"/>
                  <a:pt x="2070135" y="1099634"/>
                </a:cubicBezTo>
                <a:cubicBezTo>
                  <a:pt x="2023430" y="916066"/>
                  <a:pt x="1923963" y="746103"/>
                  <a:pt x="1777831" y="614825"/>
                </a:cubicBezTo>
                <a:close/>
                <a:moveTo>
                  <a:pt x="1613169" y="587153"/>
                </a:moveTo>
                <a:lnTo>
                  <a:pt x="1386789" y="979253"/>
                </a:lnTo>
                <a:cubicBezTo>
                  <a:pt x="1482593" y="1028182"/>
                  <a:pt x="1585369" y="1063521"/>
                  <a:pt x="1692132" y="1084514"/>
                </a:cubicBezTo>
                <a:cubicBezTo>
                  <a:pt x="1702376" y="916614"/>
                  <a:pt x="1676765" y="746730"/>
                  <a:pt x="1613169" y="587153"/>
                </a:cubicBezTo>
                <a:close/>
                <a:moveTo>
                  <a:pt x="1500307" y="531421"/>
                </a:moveTo>
                <a:cubicBezTo>
                  <a:pt x="1333628" y="560682"/>
                  <a:pt x="1177718" y="626786"/>
                  <a:pt x="1041762" y="721997"/>
                </a:cubicBezTo>
                <a:cubicBezTo>
                  <a:pt x="1111912" y="797410"/>
                  <a:pt x="1191076" y="863204"/>
                  <a:pt x="1277416" y="917480"/>
                </a:cubicBezTo>
                <a:close/>
                <a:moveTo>
                  <a:pt x="708730" y="442269"/>
                </a:moveTo>
                <a:cubicBezTo>
                  <a:pt x="536145" y="518354"/>
                  <a:pt x="384460" y="645249"/>
                  <a:pt x="277225" y="815684"/>
                </a:cubicBezTo>
                <a:lnTo>
                  <a:pt x="586010" y="993961"/>
                </a:lnTo>
                <a:cubicBezTo>
                  <a:pt x="658009" y="876621"/>
                  <a:pt x="747803" y="773217"/>
                  <a:pt x="850548" y="685844"/>
                </a:cubicBezTo>
                <a:cubicBezTo>
                  <a:pt x="795399" y="611028"/>
                  <a:pt x="747545" y="529652"/>
                  <a:pt x="708730" y="442269"/>
                </a:cubicBezTo>
                <a:close/>
                <a:moveTo>
                  <a:pt x="1114411" y="355452"/>
                </a:moveTo>
                <a:cubicBezTo>
                  <a:pt x="1016499" y="355167"/>
                  <a:pt x="919324" y="369705"/>
                  <a:pt x="826255" y="398131"/>
                </a:cubicBezTo>
                <a:cubicBezTo>
                  <a:pt x="858722" y="474940"/>
                  <a:pt x="900618" y="545829"/>
                  <a:pt x="948599" y="611249"/>
                </a:cubicBezTo>
                <a:cubicBezTo>
                  <a:pt x="1085375" y="512974"/>
                  <a:pt x="1240825" y="441488"/>
                  <a:pt x="1406980" y="401715"/>
                </a:cubicBezTo>
                <a:cubicBezTo>
                  <a:pt x="1310969" y="370847"/>
                  <a:pt x="1212322" y="355738"/>
                  <a:pt x="1114411" y="355452"/>
                </a:cubicBezTo>
                <a:close/>
                <a:moveTo>
                  <a:pt x="1776283" y="295101"/>
                </a:moveTo>
                <a:lnTo>
                  <a:pt x="1710896" y="408983"/>
                </a:lnTo>
                <a:cubicBezTo>
                  <a:pt x="2209777" y="726145"/>
                  <a:pt x="2373723" y="1383396"/>
                  <a:pt x="2075153" y="1900534"/>
                </a:cubicBezTo>
                <a:cubicBezTo>
                  <a:pt x="1777480" y="2416119"/>
                  <a:pt x="1129323" y="2603192"/>
                  <a:pt x="606057" y="2333243"/>
                </a:cubicBezTo>
                <a:lnTo>
                  <a:pt x="534769" y="2457402"/>
                </a:lnTo>
                <a:cubicBezTo>
                  <a:pt x="1115347" y="2755664"/>
                  <a:pt x="1834151" y="2554240"/>
                  <a:pt x="2173557" y="1987198"/>
                </a:cubicBezTo>
                <a:cubicBezTo>
                  <a:pt x="2520801" y="1407062"/>
                  <a:pt x="2343129" y="657734"/>
                  <a:pt x="1776283" y="295101"/>
                </a:cubicBezTo>
                <a:close/>
                <a:moveTo>
                  <a:pt x="1831804" y="0"/>
                </a:moveTo>
                <a:cubicBezTo>
                  <a:pt x="1881515" y="0"/>
                  <a:pt x="1921814" y="40299"/>
                  <a:pt x="1921814" y="90010"/>
                </a:cubicBezTo>
                <a:cubicBezTo>
                  <a:pt x="1921814" y="123853"/>
                  <a:pt x="1903137" y="153333"/>
                  <a:pt x="1874873" y="167531"/>
                </a:cubicBezTo>
                <a:cubicBezTo>
                  <a:pt x="2505724" y="579432"/>
                  <a:pt x="2701456" y="1419035"/>
                  <a:pt x="2311836" y="2069966"/>
                </a:cubicBezTo>
                <a:cubicBezTo>
                  <a:pt x="2067801" y="2477672"/>
                  <a:pt x="1650037" y="2717958"/>
                  <a:pt x="1209422" y="2750781"/>
                </a:cubicBezTo>
                <a:lnTo>
                  <a:pt x="1209422" y="3191198"/>
                </a:lnTo>
                <a:cubicBezTo>
                  <a:pt x="1228953" y="3190691"/>
                  <a:pt x="1248332" y="3191937"/>
                  <a:pt x="1267595" y="3193449"/>
                </a:cubicBezTo>
                <a:cubicBezTo>
                  <a:pt x="1660899" y="3224325"/>
                  <a:pt x="1926978" y="3358049"/>
                  <a:pt x="1884661" y="3503570"/>
                </a:cubicBezTo>
                <a:lnTo>
                  <a:pt x="318693" y="3505352"/>
                </a:lnTo>
                <a:cubicBezTo>
                  <a:pt x="273700" y="3359367"/>
                  <a:pt x="539657" y="3224666"/>
                  <a:pt x="934393" y="3193515"/>
                </a:cubicBezTo>
                <a:lnTo>
                  <a:pt x="993398" y="3191208"/>
                </a:lnTo>
                <a:lnTo>
                  <a:pt x="993398" y="2750894"/>
                </a:lnTo>
                <a:cubicBezTo>
                  <a:pt x="812915" y="2737642"/>
                  <a:pt x="632784" y="2688481"/>
                  <a:pt x="463078" y="2601537"/>
                </a:cubicBezTo>
                <a:cubicBezTo>
                  <a:pt x="463677" y="2602537"/>
                  <a:pt x="463694" y="2603560"/>
                  <a:pt x="463694" y="2604587"/>
                </a:cubicBezTo>
                <a:cubicBezTo>
                  <a:pt x="463694" y="2654298"/>
                  <a:pt x="423395" y="2694597"/>
                  <a:pt x="373684" y="2694597"/>
                </a:cubicBezTo>
                <a:cubicBezTo>
                  <a:pt x="323973" y="2694597"/>
                  <a:pt x="283674" y="2654298"/>
                  <a:pt x="283674" y="2604587"/>
                </a:cubicBezTo>
                <a:cubicBezTo>
                  <a:pt x="283674" y="2554876"/>
                  <a:pt x="323973" y="2514577"/>
                  <a:pt x="373684" y="2514577"/>
                </a:cubicBezTo>
                <a:lnTo>
                  <a:pt x="377019" y="2515250"/>
                </a:lnTo>
                <a:lnTo>
                  <a:pt x="511820" y="2280472"/>
                </a:lnTo>
                <a:lnTo>
                  <a:pt x="495824" y="2271237"/>
                </a:lnTo>
                <a:lnTo>
                  <a:pt x="496783" y="2269575"/>
                </a:lnTo>
                <a:cubicBezTo>
                  <a:pt x="34226" y="1964050"/>
                  <a:pt x="-130424" y="1362029"/>
                  <a:pt x="110016" y="864184"/>
                </a:cubicBezTo>
                <a:lnTo>
                  <a:pt x="106296" y="862036"/>
                </a:lnTo>
                <a:lnTo>
                  <a:pt x="148828" y="788370"/>
                </a:lnTo>
                <a:lnTo>
                  <a:pt x="169099" y="753258"/>
                </a:lnTo>
                <a:lnTo>
                  <a:pt x="170873" y="754281"/>
                </a:lnTo>
                <a:cubicBezTo>
                  <a:pt x="475914" y="264737"/>
                  <a:pt x="1106018" y="92008"/>
                  <a:pt x="1617242" y="355196"/>
                </a:cubicBezTo>
                <a:lnTo>
                  <a:pt x="1748044" y="127384"/>
                </a:lnTo>
                <a:lnTo>
                  <a:pt x="1751959" y="129632"/>
                </a:lnTo>
                <a:cubicBezTo>
                  <a:pt x="1745165" y="117975"/>
                  <a:pt x="1741794" y="104386"/>
                  <a:pt x="1741794" y="90010"/>
                </a:cubicBezTo>
                <a:cubicBezTo>
                  <a:pt x="1741794" y="40299"/>
                  <a:pt x="1782093" y="0"/>
                  <a:pt x="1831804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846731" y="3641944"/>
            <a:ext cx="279007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Kelayakan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Cuti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Rehat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Selepas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Berkursus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Lebih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12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Bulan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adalah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mulai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selepas</a:t>
            </a:r>
            <a:r>
              <a:rPr lang="en-US" altLang="ko-KR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lapor</a:t>
            </a:r>
            <a:r>
              <a:rPr lang="en-US" altLang="ko-KR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diri</a:t>
            </a:r>
            <a:r>
              <a:rPr lang="en-US" altLang="ko-KR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di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Bahagian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Pengurusan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Latihan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dan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Jabatan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Penempatan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Sementara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723771" y="2446019"/>
            <a:ext cx="309670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Perkiraan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cuti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ini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adalah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secara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berturut-turut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dan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tidak</a:t>
            </a:r>
            <a:r>
              <a:rPr lang="en-US" altLang="ko-KR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termasuk</a:t>
            </a:r>
            <a:r>
              <a:rPr lang="en-US" altLang="ko-KR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cuti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umum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dan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cuti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hujung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minggu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serta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perlu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dihabiskan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b="1" dirty="0" err="1" smtClean="0">
                <a:solidFill>
                  <a:srgbClr val="FF0000"/>
                </a:solidFill>
                <a:cs typeface="Arial" pitchFamily="34" charset="0"/>
              </a:rPr>
              <a:t>sebelum</a:t>
            </a:r>
            <a:r>
              <a:rPr lang="en-US" altLang="ko-KR" sz="1200" b="1" dirty="0" smtClean="0">
                <a:solidFill>
                  <a:srgbClr val="FF0000"/>
                </a:solidFill>
                <a:cs typeface="Arial" pitchFamily="34" charset="0"/>
              </a:rPr>
              <a:t> </a:t>
            </a:r>
            <a:r>
              <a:rPr lang="en-US" altLang="ko-KR" sz="1200" b="1" dirty="0" err="1" smtClean="0">
                <a:solidFill>
                  <a:srgbClr val="FF0000"/>
                </a:solidFill>
                <a:cs typeface="Arial" pitchFamily="34" charset="0"/>
              </a:rPr>
              <a:t>tarikh</a:t>
            </a:r>
            <a:r>
              <a:rPr lang="en-US" altLang="ko-KR" sz="1200" b="1" dirty="0" smtClean="0">
                <a:solidFill>
                  <a:srgbClr val="FF0000"/>
                </a:solidFill>
                <a:cs typeface="Arial" pitchFamily="34" charset="0"/>
              </a:rPr>
              <a:t> </a:t>
            </a:r>
            <a:r>
              <a:rPr lang="en-US" altLang="ko-KR" sz="1200" b="1" dirty="0" err="1" smtClean="0">
                <a:solidFill>
                  <a:srgbClr val="FF0000"/>
                </a:solidFill>
                <a:cs typeface="Arial" pitchFamily="34" charset="0"/>
              </a:rPr>
              <a:t>kuat</a:t>
            </a:r>
            <a:r>
              <a:rPr lang="en-US" altLang="ko-KR" sz="1200" b="1" dirty="0" smtClean="0">
                <a:solidFill>
                  <a:srgbClr val="FF0000"/>
                </a:solidFill>
                <a:cs typeface="Arial" pitchFamily="34" charset="0"/>
              </a:rPr>
              <a:t> </a:t>
            </a:r>
            <a:r>
              <a:rPr lang="en-US" altLang="ko-KR" sz="1200" b="1" dirty="0" err="1" smtClean="0">
                <a:solidFill>
                  <a:srgbClr val="FF0000"/>
                </a:solidFill>
                <a:cs typeface="Arial" pitchFamily="34" charset="0"/>
              </a:rPr>
              <a:t>kuasa</a:t>
            </a:r>
            <a:r>
              <a:rPr lang="en-US" altLang="ko-KR" sz="1200" b="1" dirty="0" smtClean="0">
                <a:solidFill>
                  <a:srgbClr val="FF0000"/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Penempatan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Hakiki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/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Semula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oleh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BSM, KKM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769481" y="3637396"/>
            <a:ext cx="30610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Pengesahan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kelayakan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kemudahan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Cuti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Rehat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Selepas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Berkursus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Lebih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12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Bulan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ini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akan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diberikan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oleh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JSL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selepas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pegawai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hadir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melapor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diri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di BPL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755541" y="1099138"/>
            <a:ext cx="5803739" cy="276999"/>
          </a:xfrm>
          <a:prstGeom prst="rect">
            <a:avLst/>
          </a:prstGeom>
          <a:solidFill>
            <a:srgbClr val="F8B2A3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MY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PELAKSANAAN CUTI REHAT SELEPAS BERKURSUS LEBIH 12 BULAN</a:t>
            </a:r>
            <a:endParaRPr lang="en-MY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8" name="Google Shape;1145;p27"/>
          <p:cNvGrpSpPr/>
          <p:nvPr/>
        </p:nvGrpSpPr>
        <p:grpSpPr>
          <a:xfrm>
            <a:off x="8630659" y="4587974"/>
            <a:ext cx="472389" cy="504056"/>
            <a:chOff x="8630659" y="4587974"/>
            <a:chExt cx="472389" cy="504056"/>
          </a:xfrm>
        </p:grpSpPr>
        <p:sp>
          <p:nvSpPr>
            <p:cNvPr id="29" name="Google Shape;1146;p27"/>
            <p:cNvSpPr/>
            <p:nvPr/>
          </p:nvSpPr>
          <p:spPr>
            <a:xfrm flipH="1">
              <a:off x="8630659" y="4587974"/>
              <a:ext cx="432048" cy="504056"/>
            </a:xfrm>
            <a:prstGeom prst="rtTriangle">
              <a:avLst/>
            </a:prstGeom>
            <a:solidFill>
              <a:srgbClr val="F8B2A3">
                <a:alpha val="5098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" name="Google Shape;1147;p27"/>
            <p:cNvSpPr txBox="1"/>
            <p:nvPr/>
          </p:nvSpPr>
          <p:spPr>
            <a:xfrm>
              <a:off x="8748464" y="4808606"/>
              <a:ext cx="354584" cy="2769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 b="1" dirty="0" smtClean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22</a:t>
              </a:r>
              <a:endParaRPr sz="12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58313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-4564" y="123478"/>
            <a:ext cx="9144000" cy="576064"/>
          </a:xfrm>
        </p:spPr>
        <p:txBody>
          <a:bodyPr/>
          <a:lstStyle/>
          <a:p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KELAYAKAN CUTI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4564" y="645537"/>
            <a:ext cx="9144000" cy="288032"/>
          </a:xfrm>
        </p:spPr>
        <p:txBody>
          <a:bodyPr/>
          <a:lstStyle/>
          <a:p>
            <a:pPr lvl="0"/>
            <a:r>
              <a:rPr lang="en-US" altLang="ko-KR" i="1" dirty="0"/>
              <a:t>PROGRAM LATIHAN KEPAKARAN (SARJANA PERUBATAN </a:t>
            </a:r>
            <a:r>
              <a:rPr lang="en-US" altLang="ko-KR" i="1" dirty="0" err="1"/>
              <a:t>i</a:t>
            </a:r>
            <a:r>
              <a:rPr lang="en-US" altLang="ko-KR" i="1" dirty="0"/>
              <a:t>-SYSTEM)</a:t>
            </a:r>
          </a:p>
        </p:txBody>
      </p:sp>
      <p:sp>
        <p:nvSpPr>
          <p:cNvPr id="4" name="Oval 3"/>
          <p:cNvSpPr/>
          <p:nvPr/>
        </p:nvSpPr>
        <p:spPr>
          <a:xfrm>
            <a:off x="888696" y="3893046"/>
            <a:ext cx="720080" cy="72008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Oval 4"/>
          <p:cNvSpPr/>
          <p:nvPr/>
        </p:nvSpPr>
        <p:spPr>
          <a:xfrm>
            <a:off x="545916" y="1606246"/>
            <a:ext cx="720080" cy="72008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Oval 5"/>
          <p:cNvSpPr/>
          <p:nvPr/>
        </p:nvSpPr>
        <p:spPr>
          <a:xfrm>
            <a:off x="1996792" y="2702021"/>
            <a:ext cx="720080" cy="72008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7" name="Group 6"/>
          <p:cNvGrpSpPr/>
          <p:nvPr/>
        </p:nvGrpSpPr>
        <p:grpSpPr>
          <a:xfrm>
            <a:off x="-1252315" y="1387922"/>
            <a:ext cx="3193504" cy="3224314"/>
            <a:chOff x="-1241419" y="1431052"/>
            <a:chExt cx="3193504" cy="3224314"/>
          </a:xfrm>
          <a:solidFill>
            <a:schemeClr val="accent2"/>
          </a:solidFill>
        </p:grpSpPr>
        <p:sp>
          <p:nvSpPr>
            <p:cNvPr id="8" name="Block Arc 7"/>
            <p:cNvSpPr/>
            <p:nvPr/>
          </p:nvSpPr>
          <p:spPr>
            <a:xfrm>
              <a:off x="-1241419" y="1431052"/>
              <a:ext cx="3193504" cy="3193504"/>
            </a:xfrm>
            <a:prstGeom prst="blockArc">
              <a:avLst>
                <a:gd name="adj1" fmla="val 16290582"/>
                <a:gd name="adj2" fmla="val 4576946"/>
                <a:gd name="adj3" fmla="val 98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9" name="Isosceles Triangle 8"/>
            <p:cNvSpPr/>
            <p:nvPr/>
          </p:nvSpPr>
          <p:spPr>
            <a:xfrm rot="15300000">
              <a:off x="595793" y="4484150"/>
              <a:ext cx="148089" cy="194344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-1657462" y="1203598"/>
            <a:ext cx="4048798" cy="4048798"/>
            <a:chOff x="-1620688" y="1203598"/>
            <a:chExt cx="4048798" cy="4048798"/>
          </a:xfrm>
          <a:solidFill>
            <a:schemeClr val="accent1"/>
          </a:solidFill>
        </p:grpSpPr>
        <p:sp>
          <p:nvSpPr>
            <p:cNvPr id="11" name="Block Arc 10"/>
            <p:cNvSpPr/>
            <p:nvPr/>
          </p:nvSpPr>
          <p:spPr>
            <a:xfrm>
              <a:off x="-1620688" y="1203598"/>
              <a:ext cx="4048798" cy="4048798"/>
            </a:xfrm>
            <a:prstGeom prst="blockArc">
              <a:avLst>
                <a:gd name="adj1" fmla="val 16233158"/>
                <a:gd name="adj2" fmla="val 1430557"/>
                <a:gd name="adj3" fmla="val 83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2" name="Isosceles Triangle 11"/>
            <p:cNvSpPr/>
            <p:nvPr/>
          </p:nvSpPr>
          <p:spPr>
            <a:xfrm rot="12374003">
              <a:off x="2112022" y="4027393"/>
              <a:ext cx="148089" cy="194344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-2106762" y="1377752"/>
            <a:ext cx="3540522" cy="3540522"/>
            <a:chOff x="-2052736" y="1377752"/>
            <a:chExt cx="3540522" cy="3540522"/>
          </a:xfrm>
          <a:solidFill>
            <a:schemeClr val="accent3"/>
          </a:solidFill>
        </p:grpSpPr>
        <p:sp>
          <p:nvSpPr>
            <p:cNvPr id="14" name="Block Arc 13"/>
            <p:cNvSpPr/>
            <p:nvPr/>
          </p:nvSpPr>
          <p:spPr>
            <a:xfrm>
              <a:off x="-2052736" y="1377752"/>
              <a:ext cx="3540522" cy="3540522"/>
            </a:xfrm>
            <a:prstGeom prst="blockArc">
              <a:avLst>
                <a:gd name="adj1" fmla="val 17694760"/>
                <a:gd name="adj2" fmla="val 849742"/>
                <a:gd name="adj3" fmla="val 1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5" name="Isosceles Triangle 14"/>
            <p:cNvSpPr/>
            <p:nvPr/>
          </p:nvSpPr>
          <p:spPr>
            <a:xfrm rot="12374003">
              <a:off x="1304369" y="3518776"/>
              <a:ext cx="148089" cy="194344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7" name="Oval 21"/>
          <p:cNvSpPr>
            <a:spLocks noChangeAspect="1"/>
          </p:cNvSpPr>
          <p:nvPr/>
        </p:nvSpPr>
        <p:spPr>
          <a:xfrm>
            <a:off x="1089214" y="4092232"/>
            <a:ext cx="319043" cy="321708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8001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33" name="Rectangle 7">
            <a:extLst>
              <a:ext uri="{FF2B5EF4-FFF2-40B4-BE49-F238E27FC236}">
                <a16:creationId xmlns:a16="http://schemas.microsoft.com/office/drawing/2014/main" id="{0541E569-8D79-4DDE-8629-9E78F0557A1A}"/>
              </a:ext>
            </a:extLst>
          </p:cNvPr>
          <p:cNvSpPr/>
          <p:nvPr/>
        </p:nvSpPr>
        <p:spPr>
          <a:xfrm>
            <a:off x="744936" y="1771791"/>
            <a:ext cx="322040" cy="322040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01869" y="2055482"/>
                </a:moveTo>
                <a:lnTo>
                  <a:pt x="869869" y="2055482"/>
                </a:lnTo>
                <a:lnTo>
                  <a:pt x="869869" y="2919482"/>
                </a:lnTo>
                <a:lnTo>
                  <a:pt x="401869" y="2919482"/>
                </a:lnTo>
                <a:close/>
                <a:moveTo>
                  <a:pt x="1121949" y="1695482"/>
                </a:moveTo>
                <a:lnTo>
                  <a:pt x="1589949" y="1695482"/>
                </a:lnTo>
                <a:lnTo>
                  <a:pt x="1589949" y="2919482"/>
                </a:lnTo>
                <a:lnTo>
                  <a:pt x="1121949" y="2919482"/>
                </a:lnTo>
                <a:close/>
                <a:moveTo>
                  <a:pt x="1842029" y="1335482"/>
                </a:moveTo>
                <a:lnTo>
                  <a:pt x="2310029" y="1335482"/>
                </a:lnTo>
                <a:lnTo>
                  <a:pt x="2310029" y="2919482"/>
                </a:lnTo>
                <a:lnTo>
                  <a:pt x="1842029" y="2919482"/>
                </a:lnTo>
                <a:close/>
                <a:moveTo>
                  <a:pt x="2562109" y="975482"/>
                </a:moveTo>
                <a:lnTo>
                  <a:pt x="3030109" y="975482"/>
                </a:lnTo>
                <a:lnTo>
                  <a:pt x="3030109" y="2919482"/>
                </a:lnTo>
                <a:lnTo>
                  <a:pt x="2562109" y="2919482"/>
                </a:lnTo>
                <a:close/>
                <a:moveTo>
                  <a:pt x="2321888" y="224805"/>
                </a:moveTo>
                <a:lnTo>
                  <a:pt x="2880631" y="247420"/>
                </a:lnTo>
                <a:lnTo>
                  <a:pt x="2620844" y="742612"/>
                </a:lnTo>
                <a:lnTo>
                  <a:pt x="2546105" y="613161"/>
                </a:lnTo>
                <a:lnTo>
                  <a:pt x="541555" y="1770488"/>
                </a:lnTo>
                <a:lnTo>
                  <a:pt x="392077" y="1511585"/>
                </a:lnTo>
                <a:lnTo>
                  <a:pt x="2396627" y="354257"/>
                </a:lnTo>
                <a:close/>
                <a:moveTo>
                  <a:pt x="0" y="0"/>
                </a:moveTo>
                <a:lnTo>
                  <a:pt x="180000" y="0"/>
                </a:lnTo>
                <a:lnTo>
                  <a:pt x="180000" y="3059999"/>
                </a:lnTo>
                <a:lnTo>
                  <a:pt x="3240000" y="3059999"/>
                </a:lnTo>
                <a:lnTo>
                  <a:pt x="3240000" y="3239999"/>
                </a:lnTo>
                <a:lnTo>
                  <a:pt x="180000" y="3239999"/>
                </a:lnTo>
                <a:lnTo>
                  <a:pt x="180000" y="3240000"/>
                </a:lnTo>
                <a:lnTo>
                  <a:pt x="0" y="3240000"/>
                </a:lnTo>
                <a:lnTo>
                  <a:pt x="0" y="3239999"/>
                </a:lnTo>
                <a:lnTo>
                  <a:pt x="0" y="305999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34" name="Block Arc 41">
            <a:extLst>
              <a:ext uri="{FF2B5EF4-FFF2-40B4-BE49-F238E27FC236}">
                <a16:creationId xmlns:a16="http://schemas.microsoft.com/office/drawing/2014/main" id="{B3B25E34-8ABE-4D0C-9A57-89485104BAD1}"/>
              </a:ext>
            </a:extLst>
          </p:cNvPr>
          <p:cNvSpPr/>
          <p:nvPr/>
        </p:nvSpPr>
        <p:spPr>
          <a:xfrm>
            <a:off x="2201245" y="2817029"/>
            <a:ext cx="323224" cy="450993"/>
          </a:xfrm>
          <a:custGeom>
            <a:avLst/>
            <a:gdLst/>
            <a:ahLst/>
            <a:cxnLst/>
            <a:rect l="l" t="t" r="r" b="b"/>
            <a:pathLst>
              <a:path w="2512265" h="3505352">
                <a:moveTo>
                  <a:pt x="1276582" y="2106401"/>
                </a:moveTo>
                <a:cubicBezTo>
                  <a:pt x="1154832" y="2195007"/>
                  <a:pt x="1018024" y="2262207"/>
                  <a:pt x="871321" y="2302645"/>
                </a:cubicBezTo>
                <a:cubicBezTo>
                  <a:pt x="1041049" y="2346709"/>
                  <a:pt x="1216984" y="2342691"/>
                  <a:pt x="1380867" y="2295542"/>
                </a:cubicBezTo>
                <a:cubicBezTo>
                  <a:pt x="1352791" y="2227964"/>
                  <a:pt x="1317377" y="2164934"/>
                  <a:pt x="1276582" y="2106401"/>
                </a:cubicBezTo>
                <a:close/>
                <a:moveTo>
                  <a:pt x="931061" y="1768598"/>
                </a:moveTo>
                <a:lnTo>
                  <a:pt x="785084" y="2021438"/>
                </a:lnTo>
                <a:lnTo>
                  <a:pt x="684448" y="2196711"/>
                </a:lnTo>
                <a:cubicBezTo>
                  <a:pt x="868931" y="2169533"/>
                  <a:pt x="1041385" y="2098006"/>
                  <a:pt x="1189228" y="1991290"/>
                </a:cubicBezTo>
                <a:cubicBezTo>
                  <a:pt x="1113839" y="1904543"/>
                  <a:pt x="1026949" y="1829435"/>
                  <a:pt x="931061" y="1768598"/>
                </a:cubicBezTo>
                <a:close/>
                <a:moveTo>
                  <a:pt x="1626242" y="1739577"/>
                </a:moveTo>
                <a:cubicBezTo>
                  <a:pt x="1556851" y="1850020"/>
                  <a:pt x="1471526" y="1947792"/>
                  <a:pt x="1374302" y="2030973"/>
                </a:cubicBezTo>
                <a:cubicBezTo>
                  <a:pt x="1422822" y="2099916"/>
                  <a:pt x="1464618" y="2174537"/>
                  <a:pt x="1497466" y="2254701"/>
                </a:cubicBezTo>
                <a:cubicBezTo>
                  <a:pt x="1664534" y="2184833"/>
                  <a:pt x="1813198" y="2068027"/>
                  <a:pt x="1922549" y="1910651"/>
                </a:cubicBezTo>
                <a:close/>
                <a:moveTo>
                  <a:pt x="531158" y="1601275"/>
                </a:moveTo>
                <a:cubicBezTo>
                  <a:pt x="514831" y="1769123"/>
                  <a:pt x="535254" y="1939877"/>
                  <a:pt x="594029" y="2101141"/>
                </a:cubicBezTo>
                <a:lnTo>
                  <a:pt x="822377" y="1705631"/>
                </a:lnTo>
                <a:cubicBezTo>
                  <a:pt x="730789" y="1658398"/>
                  <a:pt x="632873" y="1623335"/>
                  <a:pt x="531158" y="1601275"/>
                </a:cubicBezTo>
                <a:close/>
                <a:moveTo>
                  <a:pt x="270885" y="1572115"/>
                </a:moveTo>
                <a:cubicBezTo>
                  <a:pt x="231457" y="1572339"/>
                  <a:pt x="191799" y="1574812"/>
                  <a:pt x="152057" y="1579894"/>
                </a:cubicBezTo>
                <a:cubicBezTo>
                  <a:pt x="195418" y="1760005"/>
                  <a:pt x="289893" y="1927350"/>
                  <a:pt x="428945" y="2058945"/>
                </a:cubicBezTo>
                <a:cubicBezTo>
                  <a:pt x="384418" y="1901749"/>
                  <a:pt x="371313" y="1738504"/>
                  <a:pt x="388331" y="1577832"/>
                </a:cubicBezTo>
                <a:cubicBezTo>
                  <a:pt x="349511" y="1573916"/>
                  <a:pt x="310313" y="1571891"/>
                  <a:pt x="270885" y="1572115"/>
                </a:cubicBezTo>
                <a:close/>
                <a:moveTo>
                  <a:pt x="1117422" y="1445810"/>
                </a:moveTo>
                <a:lnTo>
                  <a:pt x="992684" y="1661863"/>
                </a:lnTo>
                <a:cubicBezTo>
                  <a:pt x="1102065" y="1730612"/>
                  <a:pt x="1200940" y="1816138"/>
                  <a:pt x="1286200" y="1915345"/>
                </a:cubicBezTo>
                <a:cubicBezTo>
                  <a:pt x="1368713" y="1844119"/>
                  <a:pt x="1441290" y="1760865"/>
                  <a:pt x="1500981" y="1667258"/>
                </a:cubicBezTo>
                <a:close/>
                <a:moveTo>
                  <a:pt x="2092402" y="1221082"/>
                </a:moveTo>
                <a:cubicBezTo>
                  <a:pt x="2001593" y="1234047"/>
                  <a:pt x="1911092" y="1235450"/>
                  <a:pt x="1822337" y="1227227"/>
                </a:cubicBezTo>
                <a:cubicBezTo>
                  <a:pt x="1800443" y="1366691"/>
                  <a:pt x="1756170" y="1503162"/>
                  <a:pt x="1688847" y="1630684"/>
                </a:cubicBezTo>
                <a:lnTo>
                  <a:pt x="1987299" y="1802996"/>
                </a:lnTo>
                <a:cubicBezTo>
                  <a:pt x="2084887" y="1618081"/>
                  <a:pt x="2117858" y="1415133"/>
                  <a:pt x="2092402" y="1221082"/>
                </a:cubicBezTo>
                <a:close/>
                <a:moveTo>
                  <a:pt x="649579" y="1175701"/>
                </a:moveTo>
                <a:cubicBezTo>
                  <a:pt x="600911" y="1272240"/>
                  <a:pt x="566994" y="1374279"/>
                  <a:pt x="548013" y="1478728"/>
                </a:cubicBezTo>
                <a:cubicBezTo>
                  <a:pt x="665588" y="1503392"/>
                  <a:pt x="778659" y="1543786"/>
                  <a:pt x="883938" y="1599004"/>
                </a:cubicBezTo>
                <a:lnTo>
                  <a:pt x="1008644" y="1383007"/>
                </a:lnTo>
                <a:close/>
                <a:moveTo>
                  <a:pt x="1325201" y="1085928"/>
                </a:moveTo>
                <a:lnTo>
                  <a:pt x="1180226" y="1337032"/>
                </a:lnTo>
                <a:lnTo>
                  <a:pt x="1563461" y="1558293"/>
                </a:lnTo>
                <a:cubicBezTo>
                  <a:pt x="1621429" y="1447029"/>
                  <a:pt x="1659763" y="1328223"/>
                  <a:pt x="1679185" y="1206861"/>
                </a:cubicBezTo>
                <a:cubicBezTo>
                  <a:pt x="1555153" y="1183834"/>
                  <a:pt x="1435895" y="1143161"/>
                  <a:pt x="1325201" y="1085928"/>
                </a:cubicBezTo>
                <a:close/>
                <a:moveTo>
                  <a:pt x="216369" y="925587"/>
                </a:moveTo>
                <a:cubicBezTo>
                  <a:pt x="135862" y="1096620"/>
                  <a:pt x="108667" y="1281041"/>
                  <a:pt x="130011" y="1458436"/>
                </a:cubicBezTo>
                <a:cubicBezTo>
                  <a:pt x="222591" y="1446071"/>
                  <a:pt x="314795" y="1446181"/>
                  <a:pt x="405131" y="1455463"/>
                </a:cubicBezTo>
                <a:cubicBezTo>
                  <a:pt x="426945" y="1333935"/>
                  <a:pt x="466667" y="1215249"/>
                  <a:pt x="524206" y="1103317"/>
                </a:cubicBezTo>
                <a:close/>
                <a:moveTo>
                  <a:pt x="943246" y="797103"/>
                </a:moveTo>
                <a:cubicBezTo>
                  <a:pt x="853400" y="873630"/>
                  <a:pt x="774733" y="963960"/>
                  <a:pt x="711316" y="1066306"/>
                </a:cubicBezTo>
                <a:lnTo>
                  <a:pt x="1071447" y="1274228"/>
                </a:lnTo>
                <a:lnTo>
                  <a:pt x="1215869" y="1024081"/>
                </a:lnTo>
                <a:cubicBezTo>
                  <a:pt x="1115458" y="961776"/>
                  <a:pt x="1023809" y="885272"/>
                  <a:pt x="943246" y="797103"/>
                </a:cubicBezTo>
                <a:close/>
                <a:moveTo>
                  <a:pt x="1777831" y="614825"/>
                </a:moveTo>
                <a:cubicBezTo>
                  <a:pt x="1828108" y="774217"/>
                  <a:pt x="1847177" y="940426"/>
                  <a:pt x="1835302" y="1104709"/>
                </a:cubicBezTo>
                <a:cubicBezTo>
                  <a:pt x="1912529" y="1111680"/>
                  <a:pt x="1991200" y="1110618"/>
                  <a:pt x="2070135" y="1099634"/>
                </a:cubicBezTo>
                <a:cubicBezTo>
                  <a:pt x="2023430" y="916066"/>
                  <a:pt x="1923963" y="746103"/>
                  <a:pt x="1777831" y="614825"/>
                </a:cubicBezTo>
                <a:close/>
                <a:moveTo>
                  <a:pt x="1613169" y="587153"/>
                </a:moveTo>
                <a:lnTo>
                  <a:pt x="1386789" y="979253"/>
                </a:lnTo>
                <a:cubicBezTo>
                  <a:pt x="1482593" y="1028182"/>
                  <a:pt x="1585369" y="1063521"/>
                  <a:pt x="1692132" y="1084514"/>
                </a:cubicBezTo>
                <a:cubicBezTo>
                  <a:pt x="1702376" y="916614"/>
                  <a:pt x="1676765" y="746730"/>
                  <a:pt x="1613169" y="587153"/>
                </a:cubicBezTo>
                <a:close/>
                <a:moveTo>
                  <a:pt x="1500307" y="531421"/>
                </a:moveTo>
                <a:cubicBezTo>
                  <a:pt x="1333628" y="560682"/>
                  <a:pt x="1177718" y="626786"/>
                  <a:pt x="1041762" y="721997"/>
                </a:cubicBezTo>
                <a:cubicBezTo>
                  <a:pt x="1111912" y="797410"/>
                  <a:pt x="1191076" y="863204"/>
                  <a:pt x="1277416" y="917480"/>
                </a:cubicBezTo>
                <a:close/>
                <a:moveTo>
                  <a:pt x="708730" y="442269"/>
                </a:moveTo>
                <a:cubicBezTo>
                  <a:pt x="536145" y="518354"/>
                  <a:pt x="384460" y="645249"/>
                  <a:pt x="277225" y="815684"/>
                </a:cubicBezTo>
                <a:lnTo>
                  <a:pt x="586010" y="993961"/>
                </a:lnTo>
                <a:cubicBezTo>
                  <a:pt x="658009" y="876621"/>
                  <a:pt x="747803" y="773217"/>
                  <a:pt x="850548" y="685844"/>
                </a:cubicBezTo>
                <a:cubicBezTo>
                  <a:pt x="795399" y="611028"/>
                  <a:pt x="747545" y="529652"/>
                  <a:pt x="708730" y="442269"/>
                </a:cubicBezTo>
                <a:close/>
                <a:moveTo>
                  <a:pt x="1114411" y="355452"/>
                </a:moveTo>
                <a:cubicBezTo>
                  <a:pt x="1016499" y="355167"/>
                  <a:pt x="919324" y="369705"/>
                  <a:pt x="826255" y="398131"/>
                </a:cubicBezTo>
                <a:cubicBezTo>
                  <a:pt x="858722" y="474940"/>
                  <a:pt x="900618" y="545829"/>
                  <a:pt x="948599" y="611249"/>
                </a:cubicBezTo>
                <a:cubicBezTo>
                  <a:pt x="1085375" y="512974"/>
                  <a:pt x="1240825" y="441488"/>
                  <a:pt x="1406980" y="401715"/>
                </a:cubicBezTo>
                <a:cubicBezTo>
                  <a:pt x="1310969" y="370847"/>
                  <a:pt x="1212322" y="355738"/>
                  <a:pt x="1114411" y="355452"/>
                </a:cubicBezTo>
                <a:close/>
                <a:moveTo>
                  <a:pt x="1776283" y="295101"/>
                </a:moveTo>
                <a:lnTo>
                  <a:pt x="1710896" y="408983"/>
                </a:lnTo>
                <a:cubicBezTo>
                  <a:pt x="2209777" y="726145"/>
                  <a:pt x="2373723" y="1383396"/>
                  <a:pt x="2075153" y="1900534"/>
                </a:cubicBezTo>
                <a:cubicBezTo>
                  <a:pt x="1777480" y="2416119"/>
                  <a:pt x="1129323" y="2603192"/>
                  <a:pt x="606057" y="2333243"/>
                </a:cubicBezTo>
                <a:lnTo>
                  <a:pt x="534769" y="2457402"/>
                </a:lnTo>
                <a:cubicBezTo>
                  <a:pt x="1115347" y="2755664"/>
                  <a:pt x="1834151" y="2554240"/>
                  <a:pt x="2173557" y="1987198"/>
                </a:cubicBezTo>
                <a:cubicBezTo>
                  <a:pt x="2520801" y="1407062"/>
                  <a:pt x="2343129" y="657734"/>
                  <a:pt x="1776283" y="295101"/>
                </a:cubicBezTo>
                <a:close/>
                <a:moveTo>
                  <a:pt x="1831804" y="0"/>
                </a:moveTo>
                <a:cubicBezTo>
                  <a:pt x="1881515" y="0"/>
                  <a:pt x="1921814" y="40299"/>
                  <a:pt x="1921814" y="90010"/>
                </a:cubicBezTo>
                <a:cubicBezTo>
                  <a:pt x="1921814" y="123853"/>
                  <a:pt x="1903137" y="153333"/>
                  <a:pt x="1874873" y="167531"/>
                </a:cubicBezTo>
                <a:cubicBezTo>
                  <a:pt x="2505724" y="579432"/>
                  <a:pt x="2701456" y="1419035"/>
                  <a:pt x="2311836" y="2069966"/>
                </a:cubicBezTo>
                <a:cubicBezTo>
                  <a:pt x="2067801" y="2477672"/>
                  <a:pt x="1650037" y="2717958"/>
                  <a:pt x="1209422" y="2750781"/>
                </a:cubicBezTo>
                <a:lnTo>
                  <a:pt x="1209422" y="3191198"/>
                </a:lnTo>
                <a:cubicBezTo>
                  <a:pt x="1228953" y="3190691"/>
                  <a:pt x="1248332" y="3191937"/>
                  <a:pt x="1267595" y="3193449"/>
                </a:cubicBezTo>
                <a:cubicBezTo>
                  <a:pt x="1660899" y="3224325"/>
                  <a:pt x="1926978" y="3358049"/>
                  <a:pt x="1884661" y="3503570"/>
                </a:cubicBezTo>
                <a:lnTo>
                  <a:pt x="318693" y="3505352"/>
                </a:lnTo>
                <a:cubicBezTo>
                  <a:pt x="273700" y="3359367"/>
                  <a:pt x="539657" y="3224666"/>
                  <a:pt x="934393" y="3193515"/>
                </a:cubicBezTo>
                <a:lnTo>
                  <a:pt x="993398" y="3191208"/>
                </a:lnTo>
                <a:lnTo>
                  <a:pt x="993398" y="2750894"/>
                </a:lnTo>
                <a:cubicBezTo>
                  <a:pt x="812915" y="2737642"/>
                  <a:pt x="632784" y="2688481"/>
                  <a:pt x="463078" y="2601537"/>
                </a:cubicBezTo>
                <a:cubicBezTo>
                  <a:pt x="463677" y="2602537"/>
                  <a:pt x="463694" y="2603560"/>
                  <a:pt x="463694" y="2604587"/>
                </a:cubicBezTo>
                <a:cubicBezTo>
                  <a:pt x="463694" y="2654298"/>
                  <a:pt x="423395" y="2694597"/>
                  <a:pt x="373684" y="2694597"/>
                </a:cubicBezTo>
                <a:cubicBezTo>
                  <a:pt x="323973" y="2694597"/>
                  <a:pt x="283674" y="2654298"/>
                  <a:pt x="283674" y="2604587"/>
                </a:cubicBezTo>
                <a:cubicBezTo>
                  <a:pt x="283674" y="2554876"/>
                  <a:pt x="323973" y="2514577"/>
                  <a:pt x="373684" y="2514577"/>
                </a:cubicBezTo>
                <a:lnTo>
                  <a:pt x="377019" y="2515250"/>
                </a:lnTo>
                <a:lnTo>
                  <a:pt x="511820" y="2280472"/>
                </a:lnTo>
                <a:lnTo>
                  <a:pt x="495824" y="2271237"/>
                </a:lnTo>
                <a:lnTo>
                  <a:pt x="496783" y="2269575"/>
                </a:lnTo>
                <a:cubicBezTo>
                  <a:pt x="34226" y="1964050"/>
                  <a:pt x="-130424" y="1362029"/>
                  <a:pt x="110016" y="864184"/>
                </a:cubicBezTo>
                <a:lnTo>
                  <a:pt x="106296" y="862036"/>
                </a:lnTo>
                <a:lnTo>
                  <a:pt x="148828" y="788370"/>
                </a:lnTo>
                <a:lnTo>
                  <a:pt x="169099" y="753258"/>
                </a:lnTo>
                <a:lnTo>
                  <a:pt x="170873" y="754281"/>
                </a:lnTo>
                <a:cubicBezTo>
                  <a:pt x="475914" y="264737"/>
                  <a:pt x="1106018" y="92008"/>
                  <a:pt x="1617242" y="355196"/>
                </a:cubicBezTo>
                <a:lnTo>
                  <a:pt x="1748044" y="127384"/>
                </a:lnTo>
                <a:lnTo>
                  <a:pt x="1751959" y="129632"/>
                </a:lnTo>
                <a:cubicBezTo>
                  <a:pt x="1745165" y="117975"/>
                  <a:pt x="1741794" y="104386"/>
                  <a:pt x="1741794" y="90010"/>
                </a:cubicBezTo>
                <a:cubicBezTo>
                  <a:pt x="1741794" y="40299"/>
                  <a:pt x="1782093" y="0"/>
                  <a:pt x="1831804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864561" y="1083101"/>
            <a:ext cx="5803739" cy="276999"/>
          </a:xfrm>
          <a:prstGeom prst="rect">
            <a:avLst/>
          </a:prstGeom>
          <a:solidFill>
            <a:srgbClr val="F8B2A3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MY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PELAKSANAAN CUTI REHAT SELEPAS BERKURSUS LEBIH 12 BULAN</a:t>
            </a:r>
            <a:endParaRPr lang="en-MY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6872" y="1421302"/>
            <a:ext cx="6417165" cy="3560292"/>
          </a:xfrm>
          <a:prstGeom prst="rect">
            <a:avLst/>
          </a:prstGeom>
        </p:spPr>
      </p:pic>
      <p:grpSp>
        <p:nvGrpSpPr>
          <p:cNvPr id="21" name="Google Shape;1145;p27"/>
          <p:cNvGrpSpPr/>
          <p:nvPr/>
        </p:nvGrpSpPr>
        <p:grpSpPr>
          <a:xfrm>
            <a:off x="8630659" y="4587974"/>
            <a:ext cx="472389" cy="504056"/>
            <a:chOff x="8630659" y="4587974"/>
            <a:chExt cx="472389" cy="504056"/>
          </a:xfrm>
        </p:grpSpPr>
        <p:sp>
          <p:nvSpPr>
            <p:cNvPr id="22" name="Google Shape;1146;p27"/>
            <p:cNvSpPr/>
            <p:nvPr/>
          </p:nvSpPr>
          <p:spPr>
            <a:xfrm flipH="1">
              <a:off x="8630659" y="4587974"/>
              <a:ext cx="432048" cy="504056"/>
            </a:xfrm>
            <a:prstGeom prst="rtTriangle">
              <a:avLst/>
            </a:prstGeom>
            <a:solidFill>
              <a:srgbClr val="F8B2A3">
                <a:alpha val="5098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" name="Google Shape;1147;p27"/>
            <p:cNvSpPr txBox="1"/>
            <p:nvPr/>
          </p:nvSpPr>
          <p:spPr>
            <a:xfrm>
              <a:off x="8748464" y="4808606"/>
              <a:ext cx="354584" cy="2769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 b="1" dirty="0" smtClean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23</a:t>
              </a:r>
              <a:endParaRPr sz="12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78263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 txBox="1">
            <a:spLocks/>
          </p:cNvSpPr>
          <p:nvPr/>
        </p:nvSpPr>
        <p:spPr>
          <a:xfrm>
            <a:off x="0" y="136245"/>
            <a:ext cx="9144000" cy="576064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JAWATAN SIMPANAN LATIHAN</a:t>
            </a:r>
            <a:endParaRPr lang="en-US" sz="3600" b="1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36" name="Text Placeholder 2"/>
          <p:cNvSpPr txBox="1">
            <a:spLocks/>
          </p:cNvSpPr>
          <p:nvPr/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ko-KR" sz="1400" i="1" dirty="0" smtClean="0"/>
              <a:t>URUSAN PERKHIDMATAN</a:t>
            </a:r>
            <a:endParaRPr lang="en-US" altLang="ko-KR" sz="1400" i="1" dirty="0"/>
          </a:p>
        </p:txBody>
      </p:sp>
      <p:grpSp>
        <p:nvGrpSpPr>
          <p:cNvPr id="44" name="Group 43"/>
          <p:cNvGrpSpPr/>
          <p:nvPr/>
        </p:nvGrpSpPr>
        <p:grpSpPr>
          <a:xfrm>
            <a:off x="1043608" y="1203598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41" name="Pentagon 40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42" name="Pentagon 41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err="1" smtClean="0"/>
                <a:t>Pembayaran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Gaji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dan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Elaun</a:t>
              </a:r>
              <a:endParaRPr lang="ko-KR" altLang="en-US" sz="1100" b="1" dirty="0"/>
            </a:p>
          </p:txBody>
        </p:sp>
        <p:sp>
          <p:nvSpPr>
            <p:cNvPr id="43" name="Diamond 42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1033051" y="1805807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46" name="Pentagon 45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47" name="Pentagon 46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err="1" smtClean="0"/>
                <a:t>Kenaikan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Pangkat</a:t>
              </a:r>
              <a:endParaRPr lang="ko-KR" altLang="en-US" sz="1100" b="1" dirty="0"/>
            </a:p>
          </p:txBody>
        </p:sp>
        <p:sp>
          <p:nvSpPr>
            <p:cNvPr id="48" name="Diamond 47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1029678" y="2446829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50" name="Pentagon 49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51" name="Pentagon 50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err="1" smtClean="0"/>
                <a:t>Pengemaskinian</a:t>
              </a:r>
              <a:r>
                <a:rPr lang="en-MY" altLang="ko-KR" sz="1100" b="1" dirty="0" smtClean="0"/>
                <a:t> BPK</a:t>
              </a:r>
              <a:endParaRPr lang="ko-KR" altLang="en-US" sz="1100" b="1" dirty="0"/>
            </a:p>
          </p:txBody>
        </p:sp>
        <p:sp>
          <p:nvSpPr>
            <p:cNvPr id="52" name="Diamond 51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1029678" y="3156052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54" name="Pentagon 53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55" name="Pentagon 54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smtClean="0"/>
                <a:t>PSD Form 6/93 </a:t>
              </a:r>
              <a:br>
                <a:rPr lang="en-MY" altLang="ko-KR" sz="1100" b="1" dirty="0" smtClean="0"/>
              </a:br>
              <a:r>
                <a:rPr lang="en-MY" altLang="ko-KR" sz="1100" b="1" dirty="0" err="1" smtClean="0"/>
                <a:t>Penilaian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Tahunan</a:t>
              </a:r>
              <a:endParaRPr lang="ko-KR" altLang="en-US" sz="1100" b="1" dirty="0"/>
            </a:p>
          </p:txBody>
        </p:sp>
        <p:sp>
          <p:nvSpPr>
            <p:cNvPr id="56" name="Diamond 55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1047056" y="3865275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58" name="Pentagon 57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59" name="Pentagon 58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smtClean="0"/>
                <a:t>Sara </a:t>
              </a:r>
              <a:r>
                <a:rPr lang="en-MY" altLang="ko-KR" sz="1100" b="1" dirty="0" err="1" smtClean="0"/>
                <a:t>Ubat</a:t>
              </a:r>
              <a:r>
                <a:rPr lang="en-MY" altLang="ko-KR" sz="1100" b="1" dirty="0"/>
                <a:t> </a:t>
              </a:r>
              <a:r>
                <a:rPr lang="en-MY" altLang="ko-KR" sz="1100" b="1" dirty="0" smtClean="0"/>
                <a:t>/ </a:t>
              </a:r>
              <a:r>
                <a:rPr lang="en-MY" altLang="ko-KR" sz="1100" b="1" dirty="0" err="1" smtClean="0"/>
                <a:t>Pinjaman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Perumahan</a:t>
              </a:r>
              <a:r>
                <a:rPr lang="en-MY" altLang="ko-KR" sz="1100" b="1" dirty="0" smtClean="0"/>
                <a:t> / </a:t>
              </a:r>
              <a:r>
                <a:rPr lang="en-MY" altLang="ko-KR" sz="1100" b="1" dirty="0" err="1" smtClean="0"/>
                <a:t>Komputer</a:t>
              </a:r>
              <a:endParaRPr lang="ko-KR" altLang="en-US" sz="1100" b="1" dirty="0"/>
            </a:p>
          </p:txBody>
        </p:sp>
        <p:sp>
          <p:nvSpPr>
            <p:cNvPr id="60" name="Diamond 59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3655555" y="1203598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62" name="Pentagon 61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63" name="Pentagon 62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err="1" smtClean="0"/>
                <a:t>Pengisytiharan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harta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melalui</a:t>
              </a:r>
              <a:r>
                <a:rPr lang="en-MY" altLang="ko-KR" sz="1100" b="1" dirty="0" smtClean="0"/>
                <a:t> HRMIS</a:t>
              </a:r>
              <a:endParaRPr lang="ko-KR" altLang="en-US" sz="1100" b="1" dirty="0"/>
            </a:p>
          </p:txBody>
        </p:sp>
        <p:sp>
          <p:nvSpPr>
            <p:cNvPr id="64" name="Diamond 63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3644998" y="1805807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66" name="Pentagon 65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67" name="Pentagon 66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err="1" smtClean="0"/>
                <a:t>Urusan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Cuti</a:t>
              </a:r>
              <a:endParaRPr lang="ko-KR" altLang="en-US" sz="1100" b="1" dirty="0"/>
            </a:p>
          </p:txBody>
        </p:sp>
        <p:sp>
          <p:nvSpPr>
            <p:cNvPr id="68" name="Diamond 67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3641625" y="2446829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70" name="Pentagon 69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71" name="Pentagon 70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smtClean="0"/>
                <a:t>Guarantee Letter (GL)</a:t>
              </a:r>
              <a:endParaRPr lang="ko-KR" altLang="en-US" sz="1100" b="1" dirty="0"/>
            </a:p>
          </p:txBody>
        </p:sp>
        <p:sp>
          <p:nvSpPr>
            <p:cNvPr id="72" name="Diamond 71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3641625" y="3156052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74" name="Pentagon 73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75" name="Pentagon 74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err="1" smtClean="0"/>
                <a:t>Pengesahan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Majikan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Urusan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Pinjaman</a:t>
              </a:r>
              <a:endParaRPr lang="ko-KR" altLang="en-US" sz="1100" b="1" dirty="0"/>
            </a:p>
          </p:txBody>
        </p:sp>
        <p:sp>
          <p:nvSpPr>
            <p:cNvPr id="76" name="Diamond 75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77" name="Group 76"/>
          <p:cNvGrpSpPr/>
          <p:nvPr/>
        </p:nvGrpSpPr>
        <p:grpSpPr>
          <a:xfrm>
            <a:off x="3659003" y="3865275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78" name="Pentagon 77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79" name="Pentagon 78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err="1" smtClean="0"/>
                <a:t>Kemudahan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Bagi</a:t>
              </a:r>
              <a:r>
                <a:rPr lang="en-MY" altLang="ko-KR" sz="1100" b="1" dirty="0" smtClean="0"/>
                <a:t> Yang </a:t>
              </a:r>
              <a:r>
                <a:rPr lang="en-MY" altLang="ko-KR" sz="1100" b="1" dirty="0" err="1" smtClean="0"/>
                <a:t>Bertukar</a:t>
              </a:r>
              <a:r>
                <a:rPr lang="en-MY" altLang="ko-KR" sz="1100" b="1" dirty="0" smtClean="0"/>
                <a:t> Wilayah</a:t>
              </a:r>
              <a:endParaRPr lang="ko-KR" altLang="en-US" sz="1100" b="1" dirty="0"/>
            </a:p>
          </p:txBody>
        </p:sp>
        <p:sp>
          <p:nvSpPr>
            <p:cNvPr id="80" name="Diamond 79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81" name="Group 80"/>
          <p:cNvGrpSpPr/>
          <p:nvPr/>
        </p:nvGrpSpPr>
        <p:grpSpPr>
          <a:xfrm>
            <a:off x="6267502" y="1203598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82" name="Pentagon 81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83" name="Pentagon 82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err="1" smtClean="0"/>
                <a:t>Peletakan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Jawatan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Pegawai</a:t>
              </a:r>
              <a:endParaRPr lang="ko-KR" altLang="en-US" sz="1100" b="1" dirty="0"/>
            </a:p>
          </p:txBody>
        </p:sp>
        <p:sp>
          <p:nvSpPr>
            <p:cNvPr id="84" name="Diamond 83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6256945" y="1805807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86" name="Pentagon 85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87" name="Pentagon 86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err="1" smtClean="0"/>
                <a:t>Pengurusan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Tatatertib</a:t>
              </a:r>
              <a:endParaRPr lang="ko-KR" altLang="en-US" sz="1100" b="1" dirty="0"/>
            </a:p>
          </p:txBody>
        </p:sp>
        <p:sp>
          <p:nvSpPr>
            <p:cNvPr id="88" name="Diamond 87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89" name="Group 88"/>
          <p:cNvGrpSpPr/>
          <p:nvPr/>
        </p:nvGrpSpPr>
        <p:grpSpPr>
          <a:xfrm>
            <a:off x="6267502" y="2446829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90" name="Pentagon 89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91" name="Pentagon 90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err="1" smtClean="0"/>
                <a:t>Permohonan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Ke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Luar</a:t>
              </a:r>
              <a:r>
                <a:rPr lang="en-MY" altLang="ko-KR" sz="1100" b="1" dirty="0" smtClean="0"/>
                <a:t> Negara</a:t>
              </a:r>
              <a:endParaRPr lang="ko-KR" altLang="en-US" sz="1100" b="1" dirty="0"/>
            </a:p>
          </p:txBody>
        </p:sp>
        <p:sp>
          <p:nvSpPr>
            <p:cNvPr id="92" name="Diamond 91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6253572" y="3156052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94" name="Pentagon 93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95" name="Pentagon 94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err="1" smtClean="0"/>
                <a:t>Perakuan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Amalan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Perubatan</a:t>
              </a:r>
              <a:endParaRPr lang="ko-KR" altLang="en-US" sz="1100" b="1" dirty="0"/>
            </a:p>
          </p:txBody>
        </p:sp>
        <p:sp>
          <p:nvSpPr>
            <p:cNvPr id="96" name="Diamond 95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97" name="Group 96"/>
          <p:cNvGrpSpPr/>
          <p:nvPr/>
        </p:nvGrpSpPr>
        <p:grpSpPr>
          <a:xfrm>
            <a:off x="6270950" y="3865275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98" name="Pentagon 97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99" name="Pentagon 98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err="1" smtClean="0"/>
                <a:t>Urusan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Lapor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Diri</a:t>
              </a:r>
              <a:endParaRPr lang="ko-KR" altLang="en-US" sz="1100" b="1" dirty="0"/>
            </a:p>
          </p:txBody>
        </p:sp>
        <p:sp>
          <p:nvSpPr>
            <p:cNvPr id="100" name="Diamond 99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917052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0" y="391787"/>
            <a:ext cx="9144000" cy="576064"/>
          </a:xfrm>
        </p:spPr>
        <p:txBody>
          <a:bodyPr/>
          <a:lstStyle/>
          <a:p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KEMUDAHAN BAGI YANG BERTUKAR WILAYAH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0" y="1241762"/>
            <a:ext cx="9144000" cy="288032"/>
          </a:xfrm>
        </p:spPr>
        <p:txBody>
          <a:bodyPr/>
          <a:lstStyle/>
          <a:p>
            <a:pPr lvl="0"/>
            <a:r>
              <a:rPr lang="en-US" altLang="ko-KR" i="1" dirty="0"/>
              <a:t>PROGRAM LATIHAN KEPAKARAN (SARJANA PERUBATAN </a:t>
            </a:r>
            <a:r>
              <a:rPr lang="en-US" altLang="ko-KR" i="1" dirty="0" err="1"/>
              <a:t>i</a:t>
            </a:r>
            <a:r>
              <a:rPr lang="en-US" altLang="ko-KR" i="1" dirty="0"/>
              <a:t>-SYSTEM)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6300192" y="2067694"/>
            <a:ext cx="1063076" cy="2261485"/>
            <a:chOff x="4630955" y="3880561"/>
            <a:chExt cx="914400" cy="194520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" name="Right Triangle 4"/>
            <p:cNvSpPr/>
            <p:nvPr/>
          </p:nvSpPr>
          <p:spPr>
            <a:xfrm>
              <a:off x="4630955" y="3880561"/>
              <a:ext cx="914400" cy="914400"/>
            </a:xfrm>
            <a:prstGeom prst="rt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Right Triangle 5"/>
            <p:cNvSpPr/>
            <p:nvPr/>
          </p:nvSpPr>
          <p:spPr>
            <a:xfrm rot="5400000">
              <a:off x="4630955" y="4911368"/>
              <a:ext cx="914400" cy="9144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 rot="10800000">
            <a:off x="5105096" y="1851670"/>
            <a:ext cx="1063076" cy="2261485"/>
            <a:chOff x="4630955" y="3880561"/>
            <a:chExt cx="914400" cy="194520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8" name="Right Triangle 7"/>
            <p:cNvSpPr/>
            <p:nvPr/>
          </p:nvSpPr>
          <p:spPr>
            <a:xfrm>
              <a:off x="4630955" y="3880561"/>
              <a:ext cx="914400" cy="9144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9" name="Right Triangle 8"/>
            <p:cNvSpPr/>
            <p:nvPr/>
          </p:nvSpPr>
          <p:spPr>
            <a:xfrm rot="5400000">
              <a:off x="4630955" y="4911368"/>
              <a:ext cx="914400" cy="9144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2483768" y="1977200"/>
            <a:ext cx="2467107" cy="1052339"/>
            <a:chOff x="3017859" y="4283314"/>
            <a:chExt cx="1890849" cy="1052339"/>
          </a:xfrm>
        </p:grpSpPr>
        <p:sp>
          <p:nvSpPr>
            <p:cNvPr id="11" name="TextBox 10"/>
            <p:cNvSpPr txBox="1"/>
            <p:nvPr/>
          </p:nvSpPr>
          <p:spPr>
            <a:xfrm>
              <a:off x="3021856" y="4689322"/>
              <a:ext cx="18868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Pegawai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tidak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berkelayakan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untuk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menggunakan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kemudahan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ini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sepanjang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pengajian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017859" y="4283314"/>
              <a:ext cx="187081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TAMBANG MENGUNJUNGI WILAYAH ASAL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907704" y="3163270"/>
            <a:ext cx="3043171" cy="1107996"/>
            <a:chOff x="3017859" y="4283314"/>
            <a:chExt cx="1890849" cy="1107996"/>
          </a:xfrm>
        </p:grpSpPr>
        <p:sp>
          <p:nvSpPr>
            <p:cNvPr id="20" name="TextBox 19"/>
            <p:cNvSpPr txBox="1"/>
            <p:nvPr/>
          </p:nvSpPr>
          <p:spPr>
            <a:xfrm>
              <a:off x="3021856" y="4560313"/>
              <a:ext cx="188685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Pegawai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layak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menuntut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Elaun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Gangguan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di JSL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selepas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pegawai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tamat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pengajian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dan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bertukar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wilayah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setelah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mendapat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penempatan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dari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BSM, KKM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017859" y="4283314"/>
              <a:ext cx="187081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ELAUN GANGGUAN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6" name="Google Shape;1145;p27"/>
          <p:cNvGrpSpPr/>
          <p:nvPr/>
        </p:nvGrpSpPr>
        <p:grpSpPr>
          <a:xfrm>
            <a:off x="8630659" y="4587974"/>
            <a:ext cx="472389" cy="504056"/>
            <a:chOff x="8630659" y="4587974"/>
            <a:chExt cx="472389" cy="504056"/>
          </a:xfrm>
        </p:grpSpPr>
        <p:sp>
          <p:nvSpPr>
            <p:cNvPr id="17" name="Google Shape;1146;p27"/>
            <p:cNvSpPr/>
            <p:nvPr/>
          </p:nvSpPr>
          <p:spPr>
            <a:xfrm flipH="1">
              <a:off x="8630659" y="4587974"/>
              <a:ext cx="432048" cy="504056"/>
            </a:xfrm>
            <a:prstGeom prst="rtTriangle">
              <a:avLst/>
            </a:prstGeom>
            <a:solidFill>
              <a:srgbClr val="F8B2A3">
                <a:alpha val="5098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" name="Google Shape;1147;p27"/>
            <p:cNvSpPr txBox="1"/>
            <p:nvPr/>
          </p:nvSpPr>
          <p:spPr>
            <a:xfrm>
              <a:off x="8748464" y="4808606"/>
              <a:ext cx="354584" cy="2769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 b="1" dirty="0" smtClean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25</a:t>
              </a:r>
              <a:endParaRPr sz="12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2393730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 txBox="1">
            <a:spLocks/>
          </p:cNvSpPr>
          <p:nvPr/>
        </p:nvSpPr>
        <p:spPr>
          <a:xfrm>
            <a:off x="0" y="136245"/>
            <a:ext cx="9144000" cy="576064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JAWATAN SIMPANAN LATIHAN</a:t>
            </a:r>
            <a:endParaRPr lang="en-US" sz="3600" b="1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36" name="Text Placeholder 2"/>
          <p:cNvSpPr txBox="1">
            <a:spLocks/>
          </p:cNvSpPr>
          <p:nvPr/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ko-KR" sz="1400" i="1" dirty="0" smtClean="0"/>
              <a:t>URUSAN PERKHIDMATAN</a:t>
            </a:r>
            <a:endParaRPr lang="en-US" altLang="ko-KR" sz="1400" i="1" dirty="0"/>
          </a:p>
        </p:txBody>
      </p:sp>
      <p:grpSp>
        <p:nvGrpSpPr>
          <p:cNvPr id="44" name="Group 43"/>
          <p:cNvGrpSpPr/>
          <p:nvPr/>
        </p:nvGrpSpPr>
        <p:grpSpPr>
          <a:xfrm>
            <a:off x="1043608" y="1203598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41" name="Pentagon 40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42" name="Pentagon 41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err="1" smtClean="0"/>
                <a:t>Pembayaran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Gaji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dan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Elaun</a:t>
              </a:r>
              <a:endParaRPr lang="ko-KR" altLang="en-US" sz="1100" b="1" dirty="0"/>
            </a:p>
          </p:txBody>
        </p:sp>
        <p:sp>
          <p:nvSpPr>
            <p:cNvPr id="43" name="Diamond 42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1033051" y="1805807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46" name="Pentagon 45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47" name="Pentagon 46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err="1" smtClean="0"/>
                <a:t>Kenaikan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Pangkat</a:t>
              </a:r>
              <a:endParaRPr lang="ko-KR" altLang="en-US" sz="1100" b="1" dirty="0"/>
            </a:p>
          </p:txBody>
        </p:sp>
        <p:sp>
          <p:nvSpPr>
            <p:cNvPr id="48" name="Diamond 47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1029678" y="2446829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50" name="Pentagon 49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51" name="Pentagon 50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err="1" smtClean="0"/>
                <a:t>Pengemaskinian</a:t>
              </a:r>
              <a:r>
                <a:rPr lang="en-MY" altLang="ko-KR" sz="1100" b="1" dirty="0" smtClean="0"/>
                <a:t> BPK</a:t>
              </a:r>
              <a:endParaRPr lang="ko-KR" altLang="en-US" sz="1100" b="1" dirty="0"/>
            </a:p>
          </p:txBody>
        </p:sp>
        <p:sp>
          <p:nvSpPr>
            <p:cNvPr id="52" name="Diamond 51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1029678" y="3156052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54" name="Pentagon 53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55" name="Pentagon 54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smtClean="0"/>
                <a:t>PSD Form 6/93 </a:t>
              </a:r>
              <a:br>
                <a:rPr lang="en-MY" altLang="ko-KR" sz="1100" b="1" dirty="0" smtClean="0"/>
              </a:br>
              <a:r>
                <a:rPr lang="en-MY" altLang="ko-KR" sz="1100" b="1" dirty="0" err="1" smtClean="0"/>
                <a:t>Penilaian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Tahunan</a:t>
              </a:r>
              <a:endParaRPr lang="ko-KR" altLang="en-US" sz="1100" b="1" dirty="0"/>
            </a:p>
          </p:txBody>
        </p:sp>
        <p:sp>
          <p:nvSpPr>
            <p:cNvPr id="56" name="Diamond 55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1047056" y="3865275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58" name="Pentagon 57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59" name="Pentagon 58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smtClean="0"/>
                <a:t>Sara </a:t>
              </a:r>
              <a:r>
                <a:rPr lang="en-MY" altLang="ko-KR" sz="1100" b="1" dirty="0" err="1" smtClean="0"/>
                <a:t>Ubat</a:t>
              </a:r>
              <a:r>
                <a:rPr lang="en-MY" altLang="ko-KR" sz="1100" b="1" dirty="0"/>
                <a:t> </a:t>
              </a:r>
              <a:r>
                <a:rPr lang="en-MY" altLang="ko-KR" sz="1100" b="1" dirty="0" smtClean="0"/>
                <a:t>/ </a:t>
              </a:r>
              <a:r>
                <a:rPr lang="en-MY" altLang="ko-KR" sz="1100" b="1" dirty="0" err="1" smtClean="0"/>
                <a:t>Pinjaman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Perumahan</a:t>
              </a:r>
              <a:r>
                <a:rPr lang="en-MY" altLang="ko-KR" sz="1100" b="1" dirty="0" smtClean="0"/>
                <a:t> / </a:t>
              </a:r>
              <a:r>
                <a:rPr lang="en-MY" altLang="ko-KR" sz="1100" b="1" dirty="0" err="1" smtClean="0"/>
                <a:t>Komputer</a:t>
              </a:r>
              <a:endParaRPr lang="ko-KR" altLang="en-US" sz="1100" b="1" dirty="0"/>
            </a:p>
          </p:txBody>
        </p:sp>
        <p:sp>
          <p:nvSpPr>
            <p:cNvPr id="60" name="Diamond 59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3655555" y="1203598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62" name="Pentagon 61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63" name="Pentagon 62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err="1" smtClean="0"/>
                <a:t>Pengisytiharan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harta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melalui</a:t>
              </a:r>
              <a:r>
                <a:rPr lang="en-MY" altLang="ko-KR" sz="1100" b="1" dirty="0" smtClean="0"/>
                <a:t> HRMIS</a:t>
              </a:r>
              <a:endParaRPr lang="ko-KR" altLang="en-US" sz="1100" b="1" dirty="0"/>
            </a:p>
          </p:txBody>
        </p:sp>
        <p:sp>
          <p:nvSpPr>
            <p:cNvPr id="64" name="Diamond 63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3644998" y="1805807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66" name="Pentagon 65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67" name="Pentagon 66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err="1" smtClean="0"/>
                <a:t>Urusan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Cuti</a:t>
              </a:r>
              <a:endParaRPr lang="ko-KR" altLang="en-US" sz="1100" b="1" dirty="0"/>
            </a:p>
          </p:txBody>
        </p:sp>
        <p:sp>
          <p:nvSpPr>
            <p:cNvPr id="68" name="Diamond 67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3641625" y="2446829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70" name="Pentagon 69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71" name="Pentagon 70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smtClean="0"/>
                <a:t>Guarantee Letter (GL)</a:t>
              </a:r>
              <a:endParaRPr lang="ko-KR" altLang="en-US" sz="1100" b="1" dirty="0"/>
            </a:p>
          </p:txBody>
        </p:sp>
        <p:sp>
          <p:nvSpPr>
            <p:cNvPr id="72" name="Diamond 71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3641625" y="3156052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74" name="Pentagon 73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75" name="Pentagon 74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err="1" smtClean="0"/>
                <a:t>Pengesahan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Majikan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Urusan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Pinjaman</a:t>
              </a:r>
              <a:endParaRPr lang="ko-KR" altLang="en-US" sz="1100" b="1" dirty="0"/>
            </a:p>
          </p:txBody>
        </p:sp>
        <p:sp>
          <p:nvSpPr>
            <p:cNvPr id="76" name="Diamond 75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77" name="Group 76"/>
          <p:cNvGrpSpPr/>
          <p:nvPr/>
        </p:nvGrpSpPr>
        <p:grpSpPr>
          <a:xfrm>
            <a:off x="3659003" y="3865275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78" name="Pentagon 77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79" name="Pentagon 78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err="1" smtClean="0"/>
                <a:t>Kemudahan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Bagi</a:t>
              </a:r>
              <a:r>
                <a:rPr lang="en-MY" altLang="ko-KR" sz="1100" b="1" dirty="0" smtClean="0"/>
                <a:t> Yang </a:t>
              </a:r>
              <a:r>
                <a:rPr lang="en-MY" altLang="ko-KR" sz="1100" b="1" dirty="0" err="1" smtClean="0"/>
                <a:t>Bertukar</a:t>
              </a:r>
              <a:r>
                <a:rPr lang="en-MY" altLang="ko-KR" sz="1100" b="1" dirty="0" smtClean="0"/>
                <a:t> Wilayah</a:t>
              </a:r>
              <a:endParaRPr lang="ko-KR" altLang="en-US" sz="1100" b="1" dirty="0"/>
            </a:p>
          </p:txBody>
        </p:sp>
        <p:sp>
          <p:nvSpPr>
            <p:cNvPr id="80" name="Diamond 79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81" name="Group 80"/>
          <p:cNvGrpSpPr/>
          <p:nvPr/>
        </p:nvGrpSpPr>
        <p:grpSpPr>
          <a:xfrm>
            <a:off x="6267502" y="1203598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82" name="Pentagon 81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83" name="Pentagon 82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err="1" smtClean="0"/>
                <a:t>Peletakan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Jawatan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Pegawai</a:t>
              </a:r>
              <a:endParaRPr lang="ko-KR" altLang="en-US" sz="1100" b="1" dirty="0"/>
            </a:p>
          </p:txBody>
        </p:sp>
        <p:sp>
          <p:nvSpPr>
            <p:cNvPr id="84" name="Diamond 83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6256945" y="1805807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86" name="Pentagon 85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87" name="Pentagon 86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err="1" smtClean="0"/>
                <a:t>Pengurusan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Tatatertib</a:t>
              </a:r>
              <a:endParaRPr lang="ko-KR" altLang="en-US" sz="1100" b="1" dirty="0"/>
            </a:p>
          </p:txBody>
        </p:sp>
        <p:sp>
          <p:nvSpPr>
            <p:cNvPr id="88" name="Diamond 87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89" name="Group 88"/>
          <p:cNvGrpSpPr/>
          <p:nvPr/>
        </p:nvGrpSpPr>
        <p:grpSpPr>
          <a:xfrm>
            <a:off x="6267502" y="2446829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90" name="Pentagon 89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91" name="Pentagon 90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err="1" smtClean="0"/>
                <a:t>Permohonan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Ke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Luar</a:t>
              </a:r>
              <a:r>
                <a:rPr lang="en-MY" altLang="ko-KR" sz="1100" b="1" dirty="0" smtClean="0"/>
                <a:t> Negara</a:t>
              </a:r>
              <a:endParaRPr lang="ko-KR" altLang="en-US" sz="1100" b="1" dirty="0"/>
            </a:p>
          </p:txBody>
        </p:sp>
        <p:sp>
          <p:nvSpPr>
            <p:cNvPr id="92" name="Diamond 91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6253572" y="3156052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94" name="Pentagon 93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95" name="Pentagon 94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err="1" smtClean="0"/>
                <a:t>Perakuan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Amalan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Perubatan</a:t>
              </a:r>
              <a:endParaRPr lang="ko-KR" altLang="en-US" sz="1100" b="1" dirty="0"/>
            </a:p>
          </p:txBody>
        </p:sp>
        <p:sp>
          <p:nvSpPr>
            <p:cNvPr id="96" name="Diamond 95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97" name="Group 96"/>
          <p:cNvGrpSpPr/>
          <p:nvPr/>
        </p:nvGrpSpPr>
        <p:grpSpPr>
          <a:xfrm>
            <a:off x="6270950" y="3865275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98" name="Pentagon 97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99" name="Pentagon 98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err="1" smtClean="0"/>
                <a:t>Urusan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Lapor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Diri</a:t>
              </a:r>
              <a:endParaRPr lang="ko-KR" altLang="en-US" sz="1100" b="1" dirty="0"/>
            </a:p>
          </p:txBody>
        </p:sp>
        <p:sp>
          <p:nvSpPr>
            <p:cNvPr id="100" name="Diamond 99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984717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-9906" y="478248"/>
            <a:ext cx="9144000" cy="576064"/>
          </a:xfrm>
        </p:spPr>
        <p:txBody>
          <a:bodyPr/>
          <a:lstStyle/>
          <a:p>
            <a:r>
              <a:rPr lang="en-US" altLang="ko-KR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PERMOHONAN PERJALANAN KE LUAR NEGARA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9906" y="1314241"/>
            <a:ext cx="9144000" cy="288032"/>
          </a:xfrm>
        </p:spPr>
        <p:txBody>
          <a:bodyPr/>
          <a:lstStyle/>
          <a:p>
            <a:pPr lvl="0"/>
            <a:r>
              <a:rPr lang="en-US" altLang="ko-KR" i="1" dirty="0"/>
              <a:t>PROGRAM LATIHAN KEPAKARAN (SARJANA PERUBATAN </a:t>
            </a:r>
            <a:r>
              <a:rPr lang="en-US" altLang="ko-KR" i="1" dirty="0" err="1"/>
              <a:t>i</a:t>
            </a:r>
            <a:r>
              <a:rPr lang="en-US" altLang="ko-KR" i="1" dirty="0"/>
              <a:t>-SYSTEM)</a:t>
            </a:r>
          </a:p>
        </p:txBody>
      </p:sp>
      <p:sp>
        <p:nvSpPr>
          <p:cNvPr id="4" name="Rectangle 3"/>
          <p:cNvSpPr/>
          <p:nvPr/>
        </p:nvSpPr>
        <p:spPr>
          <a:xfrm>
            <a:off x="1610094" y="1635647"/>
            <a:ext cx="5904000" cy="72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1460562" y="1862203"/>
            <a:ext cx="6207782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u="sng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SEBELUM KELULUSAN KE JSL</a:t>
            </a:r>
            <a:endParaRPr lang="en-US" altLang="ko-KR" sz="1200" b="1" u="sng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  <a:p>
            <a:pPr algn="ctr"/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  <a:p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Urusan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Permohonan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Perjalanan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ke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Luar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Negara (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Persendirian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)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perlu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dikemukakan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kepada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Jabatan</a:t>
            </a:r>
            <a:r>
              <a:rPr lang="en-US" altLang="ko-KR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asal</a:t>
            </a:r>
            <a:r>
              <a:rPr lang="en-US" altLang="ko-KR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untuk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kelulusan</a:t>
            </a:r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  <a:p>
            <a:endParaRPr lang="en-US" altLang="ko-KR" sz="1200" dirty="0" smtClean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  <a:p>
            <a:r>
              <a:rPr lang="en-US" altLang="ko-KR" sz="1200" b="1" u="sng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SELEPAS DILULUSKAN PENEMPATAN KE JSL</a:t>
            </a:r>
          </a:p>
          <a:p>
            <a:endParaRPr lang="en-US" altLang="ko-KR" sz="1200" b="1" u="sng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  <a:p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Pegawai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perlu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melengkapkan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Borang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Permohonan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Perjalanan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Ke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Luar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Negara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Atas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Urusan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Persendirian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dan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mendapatkan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kelulusan</a:t>
            </a:r>
            <a:r>
              <a:rPr lang="en-US" altLang="ko-KR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daripada</a:t>
            </a:r>
            <a:r>
              <a:rPr lang="en-US" altLang="ko-KR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Penyelia</a:t>
            </a:r>
            <a:r>
              <a:rPr lang="en-US" altLang="ko-KR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Akademik</a:t>
            </a:r>
            <a:r>
              <a:rPr lang="en-US" altLang="ko-KR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di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Institusi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pengajian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masing-masing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. </a:t>
            </a:r>
          </a:p>
          <a:p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  <a:p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Borang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Permohonan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Perjalanan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Ke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Luar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Negara yang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lengkap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telah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disokong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dan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diluluskan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dipanjangkan</a:t>
            </a:r>
            <a:r>
              <a:rPr lang="en-US" altLang="ko-KR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kepada</a:t>
            </a:r>
            <a:r>
              <a:rPr lang="en-US" altLang="ko-KR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JSL </a:t>
            </a:r>
            <a:r>
              <a:rPr lang="en-US" altLang="ko-KR" sz="12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untuk</a:t>
            </a:r>
            <a:r>
              <a:rPr lang="en-US" altLang="ko-KR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direkodkan</a:t>
            </a:r>
            <a:r>
              <a:rPr lang="en-US" altLang="ko-KR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dalam</a:t>
            </a:r>
            <a:r>
              <a:rPr lang="en-US" altLang="ko-KR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BPK.</a:t>
            </a:r>
            <a:endParaRPr lang="en-US" altLang="ko-KR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8630659" y="4587974"/>
            <a:ext cx="472389" cy="504056"/>
            <a:chOff x="8630659" y="4587974"/>
            <a:chExt cx="472389" cy="504056"/>
          </a:xfrm>
        </p:grpSpPr>
        <p:sp>
          <p:nvSpPr>
            <p:cNvPr id="8" name="Right Triangle 7"/>
            <p:cNvSpPr/>
            <p:nvPr/>
          </p:nvSpPr>
          <p:spPr>
            <a:xfrm flipH="1">
              <a:off x="8630659" y="4587974"/>
              <a:ext cx="432048" cy="504056"/>
            </a:xfrm>
            <a:prstGeom prst="rtTriangle">
              <a:avLst/>
            </a:prstGeom>
            <a:solidFill>
              <a:srgbClr val="F8B2A3">
                <a:alpha val="51000"/>
              </a:srgbClr>
            </a:solidFill>
            <a:ln>
              <a:noFill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MY" sz="1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8748464" y="4808606"/>
              <a:ext cx="3545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MY" sz="12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</a:rPr>
                <a:t>27</a:t>
              </a:r>
              <a:endParaRPr lang="en-MY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3277163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1" name="Google Shape;1141;p27"/>
          <p:cNvSpPr txBox="1">
            <a:spLocks noGrp="1"/>
          </p:cNvSpPr>
          <p:nvPr>
            <p:ph type="body" idx="1"/>
          </p:nvPr>
        </p:nvSpPr>
        <p:spPr>
          <a:xfrm>
            <a:off x="-9906" y="478248"/>
            <a:ext cx="9144000" cy="5760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600"/>
              <a:buNone/>
            </a:pPr>
            <a:r>
              <a:rPr lang="en-US" b="1">
                <a:solidFill>
                  <a:srgbClr val="3F3F3F"/>
                </a:solidFill>
              </a:rPr>
              <a:t>PERMOHONAN PERJALANAN KE LUAR NEGARA</a:t>
            </a:r>
            <a:endParaRPr b="1">
              <a:solidFill>
                <a:srgbClr val="3F3F3F"/>
              </a:solidFill>
            </a:endParaRPr>
          </a:p>
        </p:txBody>
      </p:sp>
      <p:sp>
        <p:nvSpPr>
          <p:cNvPr id="1142" name="Google Shape;1142;p27"/>
          <p:cNvSpPr txBox="1">
            <a:spLocks noGrp="1"/>
          </p:cNvSpPr>
          <p:nvPr>
            <p:ph type="body" idx="2"/>
          </p:nvPr>
        </p:nvSpPr>
        <p:spPr>
          <a:xfrm>
            <a:off x="-9906" y="1314241"/>
            <a:ext cx="9144000" cy="2880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</a:pPr>
            <a:r>
              <a:rPr lang="en-US" i="1"/>
              <a:t>PROGRAM LATIHAN SUBKEPAKARAN</a:t>
            </a:r>
            <a:endParaRPr i="1"/>
          </a:p>
        </p:txBody>
      </p:sp>
      <p:sp>
        <p:nvSpPr>
          <p:cNvPr id="1143" name="Google Shape;1143;p27"/>
          <p:cNvSpPr/>
          <p:nvPr/>
        </p:nvSpPr>
        <p:spPr>
          <a:xfrm>
            <a:off x="1610094" y="1635647"/>
            <a:ext cx="5904000" cy="72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4" name="Google Shape;1144;p27"/>
          <p:cNvSpPr txBox="1"/>
          <p:nvPr/>
        </p:nvSpPr>
        <p:spPr>
          <a:xfrm>
            <a:off x="1583208" y="1774278"/>
            <a:ext cx="6733208" cy="24006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 smtClean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PENTING</a:t>
            </a:r>
            <a:r>
              <a:rPr lang="en-US" b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!</a:t>
            </a:r>
            <a:endParaRPr sz="1600"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err="1" smtClean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Sebarang</a:t>
            </a:r>
            <a:r>
              <a:rPr lang="en-US" sz="1200" dirty="0" smtClean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200" dirty="0" err="1" smtClean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perubahan</a:t>
            </a:r>
            <a:r>
              <a:rPr lang="en-US" sz="1200" dirty="0" smtClean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 / </a:t>
            </a:r>
            <a:r>
              <a:rPr lang="en-US" sz="1200" dirty="0" err="1" smtClean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pindaan</a:t>
            </a:r>
            <a:r>
              <a:rPr lang="en-US" sz="1200" dirty="0" smtClean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200" dirty="0" err="1" smtClean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perjalan</a:t>
            </a:r>
            <a:r>
              <a:rPr lang="en-US" sz="1200" dirty="0" err="1" smtClean="0">
                <a:solidFill>
                  <a:srgbClr val="3F3F3F"/>
                </a:solidFill>
              </a:rPr>
              <a:t>an</a:t>
            </a:r>
            <a:r>
              <a:rPr lang="en-US" sz="1200" dirty="0" smtClean="0">
                <a:solidFill>
                  <a:srgbClr val="3F3F3F"/>
                </a:solidFill>
              </a:rPr>
              <a:t> </a:t>
            </a:r>
            <a:r>
              <a:rPr lang="en-US" sz="1200" dirty="0" err="1" smtClean="0">
                <a:solidFill>
                  <a:srgbClr val="3F3F3F"/>
                </a:solidFill>
              </a:rPr>
              <a:t>ke</a:t>
            </a:r>
            <a:r>
              <a:rPr lang="en-US" sz="1200" dirty="0" smtClean="0">
                <a:solidFill>
                  <a:srgbClr val="3F3F3F"/>
                </a:solidFill>
              </a:rPr>
              <a:t> </a:t>
            </a:r>
            <a:r>
              <a:rPr lang="en-US" sz="1200" dirty="0" err="1" smtClean="0">
                <a:solidFill>
                  <a:srgbClr val="3F3F3F"/>
                </a:solidFill>
              </a:rPr>
              <a:t>luar</a:t>
            </a:r>
            <a:r>
              <a:rPr lang="en-US" sz="1200" dirty="0" smtClean="0">
                <a:solidFill>
                  <a:srgbClr val="3F3F3F"/>
                </a:solidFill>
              </a:rPr>
              <a:t> </a:t>
            </a:r>
            <a:r>
              <a:rPr lang="en-US" sz="1200" dirty="0" err="1" smtClean="0">
                <a:solidFill>
                  <a:srgbClr val="3F3F3F"/>
                </a:solidFill>
              </a:rPr>
              <a:t>negara</a:t>
            </a:r>
            <a:r>
              <a:rPr lang="en-US" sz="1200" dirty="0" smtClean="0">
                <a:solidFill>
                  <a:srgbClr val="3F3F3F"/>
                </a:solidFill>
              </a:rPr>
              <a:t> </a:t>
            </a:r>
            <a:r>
              <a:rPr lang="en-US" sz="1200" dirty="0" err="1" smtClean="0">
                <a:solidFill>
                  <a:srgbClr val="3F3F3F"/>
                </a:solidFill>
              </a:rPr>
              <a:t>perlu</a:t>
            </a:r>
            <a:r>
              <a:rPr lang="en-US" sz="1200" dirty="0" smtClean="0">
                <a:solidFill>
                  <a:srgbClr val="3F3F3F"/>
                </a:solidFill>
              </a:rPr>
              <a:t> </a:t>
            </a:r>
            <a:r>
              <a:rPr lang="en-US" sz="1200" dirty="0" err="1" smtClean="0">
                <a:solidFill>
                  <a:srgbClr val="3F3F3F"/>
                </a:solidFill>
              </a:rPr>
              <a:t>disokong</a:t>
            </a:r>
            <a:r>
              <a:rPr lang="en-US" sz="1200" dirty="0" smtClean="0">
                <a:solidFill>
                  <a:srgbClr val="3F3F3F"/>
                </a:solidFill>
              </a:rPr>
              <a:t> </a:t>
            </a:r>
            <a:r>
              <a:rPr lang="en-US" sz="1200" dirty="0" err="1" smtClean="0">
                <a:solidFill>
                  <a:srgbClr val="3F3F3F"/>
                </a:solidFill>
              </a:rPr>
              <a:t>dan</a:t>
            </a:r>
            <a:r>
              <a:rPr lang="en-US" sz="1200" dirty="0" smtClean="0">
                <a:solidFill>
                  <a:srgbClr val="3F3F3F"/>
                </a:solidFill>
              </a:rPr>
              <a:t> </a:t>
            </a:r>
            <a:r>
              <a:rPr lang="en-US" sz="1200" dirty="0" err="1" smtClean="0">
                <a:solidFill>
                  <a:srgbClr val="3F3F3F"/>
                </a:solidFill>
              </a:rPr>
              <a:t>diluluskan</a:t>
            </a:r>
            <a:r>
              <a:rPr lang="en-US" sz="1200" dirty="0" smtClean="0">
                <a:solidFill>
                  <a:srgbClr val="3F3F3F"/>
                </a:solidFill>
              </a:rPr>
              <a:t> </a:t>
            </a:r>
            <a:r>
              <a:rPr lang="en-US" sz="1200" b="1" dirty="0" err="1" smtClean="0">
                <a:solidFill>
                  <a:srgbClr val="3F3F3F"/>
                </a:solidFill>
              </a:rPr>
              <a:t>secara</a:t>
            </a:r>
            <a:r>
              <a:rPr lang="en-US" sz="1200" b="1" dirty="0" smtClean="0">
                <a:solidFill>
                  <a:srgbClr val="3F3F3F"/>
                </a:solidFill>
              </a:rPr>
              <a:t> </a:t>
            </a:r>
            <a:r>
              <a:rPr lang="en-US" sz="1200" b="1" dirty="0" err="1" smtClean="0">
                <a:solidFill>
                  <a:srgbClr val="3F3F3F"/>
                </a:solidFill>
              </a:rPr>
              <a:t>bertulis</a:t>
            </a:r>
            <a:r>
              <a:rPr lang="en-US" sz="1200" dirty="0" smtClean="0">
                <a:solidFill>
                  <a:srgbClr val="3F3F3F"/>
                </a:solidFill>
              </a:rPr>
              <a:t> </a:t>
            </a:r>
            <a:r>
              <a:rPr lang="en-US" sz="1200" dirty="0" err="1" smtClean="0">
                <a:solidFill>
                  <a:srgbClr val="3F3F3F"/>
                </a:solidFill>
              </a:rPr>
              <a:t>oleh</a:t>
            </a:r>
            <a:r>
              <a:rPr lang="en-US" sz="1200" dirty="0" smtClean="0">
                <a:solidFill>
                  <a:srgbClr val="3F3F3F"/>
                </a:solidFill>
              </a:rPr>
              <a:t> </a:t>
            </a:r>
            <a:r>
              <a:rPr lang="en-US" sz="1200" dirty="0" err="1" smtClean="0">
                <a:solidFill>
                  <a:srgbClr val="3F3F3F"/>
                </a:solidFill>
              </a:rPr>
              <a:t>Fasiliti</a:t>
            </a:r>
            <a:r>
              <a:rPr lang="en-US" sz="1200" dirty="0" smtClean="0">
                <a:solidFill>
                  <a:srgbClr val="3F3F3F"/>
                </a:solidFill>
              </a:rPr>
              <a:t> </a:t>
            </a:r>
            <a:r>
              <a:rPr lang="en-US" sz="1200" dirty="0" err="1" smtClean="0">
                <a:solidFill>
                  <a:srgbClr val="3F3F3F"/>
                </a:solidFill>
              </a:rPr>
              <a:t>Latihan</a:t>
            </a:r>
            <a:endParaRPr lang="en-US" sz="1200" dirty="0" smtClean="0">
              <a:solidFill>
                <a:srgbClr val="3F3F3F"/>
              </a:solidFill>
            </a:endParaRPr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lang="en-US" sz="1200" dirty="0">
              <a:solidFill>
                <a:srgbClr val="3F3F3F"/>
              </a:solidFill>
            </a:endParaRPr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err="1" smtClean="0">
                <a:solidFill>
                  <a:srgbClr val="3F3F3F"/>
                </a:solidFill>
              </a:rPr>
              <a:t>Perubahan</a:t>
            </a:r>
            <a:r>
              <a:rPr lang="en-US" sz="1200" dirty="0" smtClean="0">
                <a:solidFill>
                  <a:srgbClr val="3F3F3F"/>
                </a:solidFill>
              </a:rPr>
              <a:t> / </a:t>
            </a:r>
            <a:r>
              <a:rPr lang="en-US" sz="1200" dirty="0" err="1" smtClean="0">
                <a:solidFill>
                  <a:srgbClr val="3F3F3F"/>
                </a:solidFill>
              </a:rPr>
              <a:t>pindaan</a:t>
            </a:r>
            <a:r>
              <a:rPr lang="en-US" sz="1200" dirty="0" smtClean="0">
                <a:solidFill>
                  <a:srgbClr val="3F3F3F"/>
                </a:solidFill>
              </a:rPr>
              <a:t> </a:t>
            </a:r>
            <a:r>
              <a:rPr lang="en-US" sz="1200" dirty="0" err="1" smtClean="0">
                <a:solidFill>
                  <a:srgbClr val="3F3F3F"/>
                </a:solidFill>
              </a:rPr>
              <a:t>perjalanan</a:t>
            </a:r>
            <a:r>
              <a:rPr lang="en-US" sz="1200" dirty="0" smtClean="0">
                <a:solidFill>
                  <a:srgbClr val="3F3F3F"/>
                </a:solidFill>
              </a:rPr>
              <a:t> </a:t>
            </a:r>
            <a:r>
              <a:rPr lang="en-US" sz="1200" dirty="0" err="1" smtClean="0">
                <a:solidFill>
                  <a:srgbClr val="3F3F3F"/>
                </a:solidFill>
              </a:rPr>
              <a:t>ke</a:t>
            </a:r>
            <a:r>
              <a:rPr lang="en-US" sz="1200" dirty="0" smtClean="0">
                <a:solidFill>
                  <a:srgbClr val="3F3F3F"/>
                </a:solidFill>
              </a:rPr>
              <a:t> </a:t>
            </a:r>
            <a:r>
              <a:rPr lang="en-US" sz="1200" dirty="0" err="1" smtClean="0">
                <a:solidFill>
                  <a:srgbClr val="3F3F3F"/>
                </a:solidFill>
              </a:rPr>
              <a:t>luar</a:t>
            </a:r>
            <a:r>
              <a:rPr lang="en-US" sz="1200" dirty="0" smtClean="0">
                <a:solidFill>
                  <a:srgbClr val="3F3F3F"/>
                </a:solidFill>
              </a:rPr>
              <a:t> </a:t>
            </a:r>
            <a:r>
              <a:rPr lang="en-US" sz="1200" dirty="0" err="1" smtClean="0">
                <a:solidFill>
                  <a:srgbClr val="3F3F3F"/>
                </a:solidFill>
              </a:rPr>
              <a:t>negara</a:t>
            </a:r>
            <a:r>
              <a:rPr lang="en-US" sz="1200" dirty="0" smtClean="0">
                <a:solidFill>
                  <a:srgbClr val="3F3F3F"/>
                </a:solidFill>
              </a:rPr>
              <a:t> </a:t>
            </a:r>
            <a:r>
              <a:rPr lang="en-US" sz="1200" dirty="0" err="1" smtClean="0">
                <a:solidFill>
                  <a:srgbClr val="3F3F3F"/>
                </a:solidFill>
              </a:rPr>
              <a:t>tanpa</a:t>
            </a:r>
            <a:r>
              <a:rPr lang="en-US" sz="1200" dirty="0" smtClean="0">
                <a:solidFill>
                  <a:srgbClr val="3F3F3F"/>
                </a:solidFill>
              </a:rPr>
              <a:t> </a:t>
            </a:r>
            <a:r>
              <a:rPr lang="en-US" sz="1200" dirty="0" err="1" smtClean="0">
                <a:solidFill>
                  <a:srgbClr val="3F3F3F"/>
                </a:solidFill>
              </a:rPr>
              <a:t>sokongan</a:t>
            </a:r>
            <a:r>
              <a:rPr lang="en-US" sz="1200" dirty="0" smtClean="0">
                <a:solidFill>
                  <a:srgbClr val="3F3F3F"/>
                </a:solidFill>
              </a:rPr>
              <a:t> </a:t>
            </a:r>
            <a:r>
              <a:rPr lang="en-US" sz="1200" dirty="0" err="1" smtClean="0">
                <a:solidFill>
                  <a:srgbClr val="3F3F3F"/>
                </a:solidFill>
              </a:rPr>
              <a:t>dan</a:t>
            </a:r>
            <a:r>
              <a:rPr lang="en-US" sz="1200" dirty="0" smtClean="0">
                <a:solidFill>
                  <a:srgbClr val="3F3F3F"/>
                </a:solidFill>
              </a:rPr>
              <a:t> </a:t>
            </a:r>
            <a:r>
              <a:rPr lang="en-US" sz="1200" dirty="0" err="1" smtClean="0">
                <a:solidFill>
                  <a:srgbClr val="3F3F3F"/>
                </a:solidFill>
              </a:rPr>
              <a:t>kelulusan</a:t>
            </a:r>
            <a:r>
              <a:rPr lang="en-US" sz="1200" dirty="0" smtClean="0">
                <a:solidFill>
                  <a:srgbClr val="3F3F3F"/>
                </a:solidFill>
              </a:rPr>
              <a:t> </a:t>
            </a:r>
            <a:r>
              <a:rPr lang="en-US" sz="1200" dirty="0" err="1" smtClean="0">
                <a:solidFill>
                  <a:srgbClr val="3F3F3F"/>
                </a:solidFill>
              </a:rPr>
              <a:t>bertulis</a:t>
            </a:r>
            <a:r>
              <a:rPr lang="en-US" sz="1200" dirty="0" smtClean="0">
                <a:solidFill>
                  <a:srgbClr val="3F3F3F"/>
                </a:solidFill>
              </a:rPr>
              <a:t>, </a:t>
            </a:r>
            <a:r>
              <a:rPr lang="en-US" sz="1200" dirty="0" err="1" smtClean="0">
                <a:solidFill>
                  <a:srgbClr val="3F3F3F"/>
                </a:solidFill>
              </a:rPr>
              <a:t>pegawai</a:t>
            </a:r>
            <a:r>
              <a:rPr lang="en-US" sz="1200" dirty="0" smtClean="0">
                <a:solidFill>
                  <a:srgbClr val="3F3F3F"/>
                </a:solidFill>
              </a:rPr>
              <a:t> </a:t>
            </a:r>
            <a:r>
              <a:rPr lang="en-US" sz="1200" dirty="0" err="1" smtClean="0">
                <a:solidFill>
                  <a:srgbClr val="3F3F3F"/>
                </a:solidFill>
              </a:rPr>
              <a:t>boleh</a:t>
            </a:r>
            <a:r>
              <a:rPr lang="en-US" sz="1200" dirty="0" smtClean="0">
                <a:solidFill>
                  <a:srgbClr val="3F3F3F"/>
                </a:solidFill>
              </a:rPr>
              <a:t> </a:t>
            </a:r>
            <a:r>
              <a:rPr lang="en-US" sz="1200" dirty="0" err="1" smtClean="0">
                <a:solidFill>
                  <a:srgbClr val="3F3F3F"/>
                </a:solidFill>
              </a:rPr>
              <a:t>dianggap</a:t>
            </a:r>
            <a:r>
              <a:rPr lang="en-US" sz="1200" dirty="0" smtClean="0">
                <a:solidFill>
                  <a:srgbClr val="3F3F3F"/>
                </a:solidFill>
              </a:rPr>
              <a:t> </a:t>
            </a:r>
            <a:r>
              <a:rPr lang="en-US" sz="1200" dirty="0" err="1" smtClean="0">
                <a:solidFill>
                  <a:srgbClr val="3F3F3F"/>
                </a:solidFill>
              </a:rPr>
              <a:t>melakukan</a:t>
            </a:r>
            <a:r>
              <a:rPr lang="en-US" sz="1200" dirty="0" smtClean="0">
                <a:solidFill>
                  <a:srgbClr val="3F3F3F"/>
                </a:solidFill>
              </a:rPr>
              <a:t> </a:t>
            </a:r>
            <a:r>
              <a:rPr lang="en-US" sz="1200" dirty="0" err="1" smtClean="0">
                <a:solidFill>
                  <a:srgbClr val="3F3F3F"/>
                </a:solidFill>
              </a:rPr>
              <a:t>perjalanan</a:t>
            </a:r>
            <a:r>
              <a:rPr lang="en-US" sz="1200" dirty="0" smtClean="0">
                <a:solidFill>
                  <a:srgbClr val="3F3F3F"/>
                </a:solidFill>
              </a:rPr>
              <a:t> </a:t>
            </a:r>
            <a:r>
              <a:rPr lang="en-US" sz="1200" dirty="0" err="1" smtClean="0">
                <a:solidFill>
                  <a:srgbClr val="3F3F3F"/>
                </a:solidFill>
              </a:rPr>
              <a:t>ke</a:t>
            </a:r>
            <a:r>
              <a:rPr lang="en-US" sz="1200" dirty="0" smtClean="0">
                <a:solidFill>
                  <a:srgbClr val="3F3F3F"/>
                </a:solidFill>
              </a:rPr>
              <a:t> </a:t>
            </a:r>
            <a:r>
              <a:rPr lang="en-US" sz="1200" dirty="0" err="1" smtClean="0">
                <a:solidFill>
                  <a:srgbClr val="3F3F3F"/>
                </a:solidFill>
              </a:rPr>
              <a:t>luar</a:t>
            </a:r>
            <a:r>
              <a:rPr lang="en-US" sz="1200" dirty="0" smtClean="0">
                <a:solidFill>
                  <a:srgbClr val="3F3F3F"/>
                </a:solidFill>
              </a:rPr>
              <a:t> </a:t>
            </a:r>
            <a:r>
              <a:rPr lang="en-US" sz="1200" dirty="0" err="1" smtClean="0">
                <a:solidFill>
                  <a:srgbClr val="3F3F3F"/>
                </a:solidFill>
              </a:rPr>
              <a:t>negara</a:t>
            </a:r>
            <a:r>
              <a:rPr lang="en-US" sz="1200" dirty="0" smtClean="0">
                <a:solidFill>
                  <a:srgbClr val="3F3F3F"/>
                </a:solidFill>
              </a:rPr>
              <a:t> </a:t>
            </a:r>
            <a:r>
              <a:rPr lang="en-US" sz="1200" b="1" dirty="0" err="1" smtClean="0">
                <a:solidFill>
                  <a:srgbClr val="3F3F3F"/>
                </a:solidFill>
              </a:rPr>
              <a:t>tanpa</a:t>
            </a:r>
            <a:r>
              <a:rPr lang="en-US" sz="1200" b="1" dirty="0" smtClean="0">
                <a:solidFill>
                  <a:srgbClr val="3F3F3F"/>
                </a:solidFill>
              </a:rPr>
              <a:t> </a:t>
            </a:r>
            <a:r>
              <a:rPr lang="en-US" sz="1200" b="1" dirty="0" err="1" smtClean="0">
                <a:solidFill>
                  <a:srgbClr val="3F3F3F"/>
                </a:solidFill>
              </a:rPr>
              <a:t>kebenaran</a:t>
            </a:r>
            <a:r>
              <a:rPr lang="en-US" sz="1200" b="1" dirty="0" smtClean="0">
                <a:solidFill>
                  <a:srgbClr val="3F3F3F"/>
                </a:solidFill>
              </a:rPr>
              <a:t> </a:t>
            </a:r>
            <a:r>
              <a:rPr lang="en-US" sz="1200" dirty="0" err="1" smtClean="0">
                <a:solidFill>
                  <a:srgbClr val="3F3F3F"/>
                </a:solidFill>
              </a:rPr>
              <a:t>dan</a:t>
            </a:r>
            <a:r>
              <a:rPr lang="en-US" sz="1200" dirty="0" smtClean="0">
                <a:solidFill>
                  <a:srgbClr val="3F3F3F"/>
                </a:solidFill>
              </a:rPr>
              <a:t> </a:t>
            </a:r>
            <a:r>
              <a:rPr lang="en-US" sz="1200" dirty="0" err="1" smtClean="0">
                <a:solidFill>
                  <a:srgbClr val="3F3F3F"/>
                </a:solidFill>
              </a:rPr>
              <a:t>boleh</a:t>
            </a:r>
            <a:r>
              <a:rPr lang="en-US" sz="1200" dirty="0" smtClean="0">
                <a:solidFill>
                  <a:srgbClr val="3F3F3F"/>
                </a:solidFill>
              </a:rPr>
              <a:t> </a:t>
            </a:r>
            <a:r>
              <a:rPr lang="en-US" sz="1200" b="1" dirty="0" err="1" smtClean="0">
                <a:solidFill>
                  <a:srgbClr val="3F3F3F"/>
                </a:solidFill>
              </a:rPr>
              <a:t>dikenakan</a:t>
            </a:r>
            <a:r>
              <a:rPr lang="en-US" sz="1200" b="1" dirty="0" smtClean="0">
                <a:solidFill>
                  <a:srgbClr val="3F3F3F"/>
                </a:solidFill>
              </a:rPr>
              <a:t>     </a:t>
            </a:r>
            <a:r>
              <a:rPr lang="en-US" sz="1200" b="1" dirty="0" err="1" smtClean="0">
                <a:solidFill>
                  <a:srgbClr val="3F3F3F"/>
                </a:solidFill>
              </a:rPr>
              <a:t>tindakan</a:t>
            </a:r>
            <a:r>
              <a:rPr lang="en-US" sz="1200" b="1" dirty="0" smtClean="0">
                <a:solidFill>
                  <a:srgbClr val="3F3F3F"/>
                </a:solidFill>
              </a:rPr>
              <a:t> </a:t>
            </a:r>
            <a:r>
              <a:rPr lang="en-US" sz="1200" b="1" dirty="0" err="1" smtClean="0">
                <a:solidFill>
                  <a:srgbClr val="3F3F3F"/>
                </a:solidFill>
              </a:rPr>
              <a:t>tatatertib</a:t>
            </a:r>
            <a:r>
              <a:rPr lang="en-US" sz="1200" b="1" dirty="0" smtClean="0">
                <a:solidFill>
                  <a:srgbClr val="3F3F3F"/>
                </a:solidFill>
              </a:rPr>
              <a:t>. </a:t>
            </a:r>
            <a:endParaRPr b="1" dirty="0"/>
          </a:p>
          <a:p>
            <a:pPr lvl="0" algn="just"/>
            <a:r>
              <a:rPr lang="en-US" sz="12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12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1200" b="1" dirty="0">
                <a:solidFill>
                  <a:schemeClr val="dk2"/>
                </a:solidFill>
              </a:rPr>
              <a:t>[Surat </a:t>
            </a:r>
            <a:r>
              <a:rPr lang="en-US" sz="1200" b="1" dirty="0" err="1">
                <a:solidFill>
                  <a:schemeClr val="dk2"/>
                </a:solidFill>
              </a:rPr>
              <a:t>Edaran</a:t>
            </a:r>
            <a:r>
              <a:rPr lang="en-US" sz="1200" b="1" dirty="0">
                <a:solidFill>
                  <a:schemeClr val="dk2"/>
                </a:solidFill>
              </a:rPr>
              <a:t> </a:t>
            </a:r>
            <a:r>
              <a:rPr lang="en-US" sz="1200" b="1" dirty="0" err="1">
                <a:solidFill>
                  <a:schemeClr val="dk2"/>
                </a:solidFill>
              </a:rPr>
              <a:t>Timbalan</a:t>
            </a:r>
            <a:r>
              <a:rPr lang="en-US" sz="1200" b="1" dirty="0">
                <a:solidFill>
                  <a:schemeClr val="dk2"/>
                </a:solidFill>
              </a:rPr>
              <a:t> </a:t>
            </a:r>
            <a:r>
              <a:rPr lang="en-US" sz="1200" b="1" dirty="0" err="1">
                <a:solidFill>
                  <a:schemeClr val="dk2"/>
                </a:solidFill>
              </a:rPr>
              <a:t>Ketua</a:t>
            </a:r>
            <a:r>
              <a:rPr lang="en-US" sz="1200" b="1" dirty="0">
                <a:solidFill>
                  <a:schemeClr val="dk2"/>
                </a:solidFill>
              </a:rPr>
              <a:t> </a:t>
            </a:r>
            <a:r>
              <a:rPr lang="en-US" sz="1200" b="1" dirty="0" err="1">
                <a:solidFill>
                  <a:schemeClr val="dk2"/>
                </a:solidFill>
              </a:rPr>
              <a:t>Setiausaha</a:t>
            </a:r>
            <a:r>
              <a:rPr lang="en-US" sz="1200" b="1" dirty="0">
                <a:solidFill>
                  <a:schemeClr val="dk2"/>
                </a:solidFill>
              </a:rPr>
              <a:t> (</a:t>
            </a:r>
            <a:r>
              <a:rPr lang="en-US" sz="1200" b="1" dirty="0" err="1">
                <a:solidFill>
                  <a:schemeClr val="dk2"/>
                </a:solidFill>
              </a:rPr>
              <a:t>Pengurusan</a:t>
            </a:r>
            <a:r>
              <a:rPr lang="en-US" sz="1200" b="1" dirty="0">
                <a:solidFill>
                  <a:schemeClr val="dk2"/>
                </a:solidFill>
              </a:rPr>
              <a:t>) </a:t>
            </a:r>
            <a:r>
              <a:rPr lang="en-US" sz="1200" b="1" dirty="0" err="1">
                <a:solidFill>
                  <a:schemeClr val="dk2"/>
                </a:solidFill>
              </a:rPr>
              <a:t>Peraturan</a:t>
            </a:r>
            <a:r>
              <a:rPr lang="en-US" sz="1200" b="1" dirty="0">
                <a:solidFill>
                  <a:schemeClr val="dk2"/>
                </a:solidFill>
              </a:rPr>
              <a:t> </a:t>
            </a:r>
            <a:r>
              <a:rPr lang="en-US" sz="1200" b="1" dirty="0" err="1">
                <a:solidFill>
                  <a:schemeClr val="dk2"/>
                </a:solidFill>
              </a:rPr>
              <a:t>Perjalanan</a:t>
            </a:r>
            <a:r>
              <a:rPr lang="en-US" sz="1200" b="1" dirty="0">
                <a:solidFill>
                  <a:schemeClr val="dk2"/>
                </a:solidFill>
              </a:rPr>
              <a:t> </a:t>
            </a:r>
            <a:r>
              <a:rPr lang="en-US" sz="1200" b="1" dirty="0" err="1">
                <a:solidFill>
                  <a:schemeClr val="dk2"/>
                </a:solidFill>
              </a:rPr>
              <a:t>Pegawai</a:t>
            </a:r>
            <a:r>
              <a:rPr lang="en-US" sz="1200" b="1" dirty="0">
                <a:solidFill>
                  <a:schemeClr val="dk2"/>
                </a:solidFill>
              </a:rPr>
              <a:t> </a:t>
            </a:r>
            <a:r>
              <a:rPr lang="en-US" sz="1200" b="1" dirty="0" err="1">
                <a:solidFill>
                  <a:schemeClr val="dk2"/>
                </a:solidFill>
              </a:rPr>
              <a:t>Awam</a:t>
            </a:r>
            <a:r>
              <a:rPr lang="en-US" sz="1200" b="1" dirty="0">
                <a:solidFill>
                  <a:schemeClr val="dk2"/>
                </a:solidFill>
              </a:rPr>
              <a:t> </a:t>
            </a:r>
            <a:r>
              <a:rPr lang="en-US" sz="1200" b="1" dirty="0" err="1">
                <a:solidFill>
                  <a:schemeClr val="dk2"/>
                </a:solidFill>
              </a:rPr>
              <a:t>Ke</a:t>
            </a:r>
            <a:r>
              <a:rPr lang="en-US" sz="1200" b="1" dirty="0">
                <a:solidFill>
                  <a:schemeClr val="dk2"/>
                </a:solidFill>
              </a:rPr>
              <a:t> </a:t>
            </a:r>
            <a:r>
              <a:rPr lang="en-US" sz="1200" b="1" dirty="0" err="1">
                <a:solidFill>
                  <a:schemeClr val="dk2"/>
                </a:solidFill>
              </a:rPr>
              <a:t>Luar</a:t>
            </a:r>
            <a:r>
              <a:rPr lang="en-US" sz="1200" b="1" dirty="0">
                <a:solidFill>
                  <a:schemeClr val="dk2"/>
                </a:solidFill>
              </a:rPr>
              <a:t> Negara </a:t>
            </a:r>
            <a:r>
              <a:rPr lang="en-US" sz="1200" b="1" dirty="0" err="1">
                <a:solidFill>
                  <a:schemeClr val="dk2"/>
                </a:solidFill>
              </a:rPr>
              <a:t>Atas</a:t>
            </a:r>
            <a:r>
              <a:rPr lang="en-US" sz="1200" b="1" dirty="0">
                <a:solidFill>
                  <a:schemeClr val="dk2"/>
                </a:solidFill>
              </a:rPr>
              <a:t> </a:t>
            </a:r>
            <a:r>
              <a:rPr lang="en-US" sz="1200" b="1" dirty="0" err="1">
                <a:solidFill>
                  <a:schemeClr val="dk2"/>
                </a:solidFill>
              </a:rPr>
              <a:t>Urusan</a:t>
            </a:r>
            <a:r>
              <a:rPr lang="en-US" sz="1200" b="1" dirty="0">
                <a:solidFill>
                  <a:schemeClr val="dk2"/>
                </a:solidFill>
              </a:rPr>
              <a:t> </a:t>
            </a:r>
            <a:r>
              <a:rPr lang="en-US" sz="1200" b="1" dirty="0" err="1">
                <a:solidFill>
                  <a:schemeClr val="dk2"/>
                </a:solidFill>
              </a:rPr>
              <a:t>Persendirian</a:t>
            </a:r>
            <a:r>
              <a:rPr lang="en-US" sz="1200" b="1" dirty="0">
                <a:solidFill>
                  <a:schemeClr val="dk2"/>
                </a:solidFill>
              </a:rPr>
              <a:t> KKM </a:t>
            </a:r>
            <a:r>
              <a:rPr lang="en-US" sz="1200" b="1" dirty="0" err="1">
                <a:solidFill>
                  <a:schemeClr val="dk2"/>
                </a:solidFill>
              </a:rPr>
              <a:t>dan</a:t>
            </a:r>
            <a:r>
              <a:rPr lang="en-US" sz="1200" b="1" dirty="0">
                <a:solidFill>
                  <a:schemeClr val="dk2"/>
                </a:solidFill>
              </a:rPr>
              <a:t> </a:t>
            </a:r>
            <a:r>
              <a:rPr lang="en-US" sz="1200" b="1" dirty="0" err="1">
                <a:solidFill>
                  <a:schemeClr val="dk2"/>
                </a:solidFill>
              </a:rPr>
              <a:t>Garis</a:t>
            </a:r>
            <a:r>
              <a:rPr lang="en-US" sz="1200" b="1" dirty="0">
                <a:solidFill>
                  <a:schemeClr val="dk2"/>
                </a:solidFill>
              </a:rPr>
              <a:t> </a:t>
            </a:r>
            <a:r>
              <a:rPr lang="en-US" sz="1200" b="1" dirty="0" err="1">
                <a:solidFill>
                  <a:schemeClr val="dk2"/>
                </a:solidFill>
              </a:rPr>
              <a:t>Panduan</a:t>
            </a:r>
            <a:r>
              <a:rPr lang="en-US" sz="1200" b="1" dirty="0">
                <a:solidFill>
                  <a:schemeClr val="dk2"/>
                </a:solidFill>
              </a:rPr>
              <a:t> </a:t>
            </a:r>
            <a:r>
              <a:rPr lang="en-US" sz="1200" b="1" dirty="0" err="1" smtClean="0">
                <a:solidFill>
                  <a:schemeClr val="dk2"/>
                </a:solidFill>
              </a:rPr>
              <a:t>Berkaitan</a:t>
            </a:r>
            <a:r>
              <a:rPr lang="en-US" sz="1200" b="1" dirty="0" smtClean="0">
                <a:solidFill>
                  <a:schemeClr val="dk2"/>
                </a:solidFill>
              </a:rPr>
              <a:t> </a:t>
            </a:r>
            <a:r>
              <a:rPr lang="en-US" sz="1200" b="1" dirty="0" err="1" smtClean="0">
                <a:solidFill>
                  <a:schemeClr val="dk2"/>
                </a:solidFill>
              </a:rPr>
              <a:t>Tahun</a:t>
            </a:r>
            <a:r>
              <a:rPr lang="en-US" sz="1200" b="1" dirty="0" smtClean="0">
                <a:solidFill>
                  <a:schemeClr val="dk2"/>
                </a:solidFill>
              </a:rPr>
              <a:t>    </a:t>
            </a:r>
            <a:r>
              <a:rPr lang="en-US" sz="1200" b="1" dirty="0" smtClean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2019]</a:t>
            </a:r>
            <a:endParaRPr dirty="0"/>
          </a:p>
        </p:txBody>
      </p:sp>
      <p:grpSp>
        <p:nvGrpSpPr>
          <p:cNvPr id="1145" name="Google Shape;1145;p27"/>
          <p:cNvGrpSpPr/>
          <p:nvPr/>
        </p:nvGrpSpPr>
        <p:grpSpPr>
          <a:xfrm>
            <a:off x="8630659" y="4587974"/>
            <a:ext cx="472389" cy="504056"/>
            <a:chOff x="8630659" y="4587974"/>
            <a:chExt cx="472389" cy="504056"/>
          </a:xfrm>
        </p:grpSpPr>
        <p:sp>
          <p:nvSpPr>
            <p:cNvPr id="1146" name="Google Shape;1146;p27"/>
            <p:cNvSpPr/>
            <p:nvPr/>
          </p:nvSpPr>
          <p:spPr>
            <a:xfrm flipH="1">
              <a:off x="8630659" y="4587974"/>
              <a:ext cx="432048" cy="504056"/>
            </a:xfrm>
            <a:prstGeom prst="rtTriangle">
              <a:avLst/>
            </a:prstGeom>
            <a:solidFill>
              <a:srgbClr val="F8B2A3">
                <a:alpha val="5098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7" name="Google Shape;1147;p27"/>
            <p:cNvSpPr txBox="1"/>
            <p:nvPr/>
          </p:nvSpPr>
          <p:spPr>
            <a:xfrm>
              <a:off x="8748464" y="4808606"/>
              <a:ext cx="354584" cy="2769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 b="1" dirty="0" smtClean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28</a:t>
              </a:r>
              <a:endParaRPr sz="12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9" name="Google Shape;966;p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70814" y="1707647"/>
            <a:ext cx="439280" cy="439280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86663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 txBox="1">
            <a:spLocks/>
          </p:cNvSpPr>
          <p:nvPr/>
        </p:nvSpPr>
        <p:spPr>
          <a:xfrm>
            <a:off x="0" y="136245"/>
            <a:ext cx="9144000" cy="576064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JAWATAN SIMPANAN LATIHAN</a:t>
            </a:r>
            <a:endParaRPr lang="en-US" sz="3600" b="1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36" name="Text Placeholder 2"/>
          <p:cNvSpPr txBox="1">
            <a:spLocks/>
          </p:cNvSpPr>
          <p:nvPr/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ko-KR" sz="1400" i="1" dirty="0" smtClean="0"/>
              <a:t>URUSAN PERKHIDMATAN</a:t>
            </a:r>
            <a:endParaRPr lang="en-US" altLang="ko-KR" sz="1400" i="1" dirty="0"/>
          </a:p>
        </p:txBody>
      </p:sp>
      <p:grpSp>
        <p:nvGrpSpPr>
          <p:cNvPr id="44" name="Group 43"/>
          <p:cNvGrpSpPr/>
          <p:nvPr/>
        </p:nvGrpSpPr>
        <p:grpSpPr>
          <a:xfrm>
            <a:off x="1043608" y="1203598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41" name="Pentagon 40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42" name="Pentagon 41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err="1" smtClean="0"/>
                <a:t>Pembayaran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Gaji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dan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Elaun</a:t>
              </a:r>
              <a:endParaRPr lang="ko-KR" altLang="en-US" sz="1100" b="1" dirty="0"/>
            </a:p>
          </p:txBody>
        </p:sp>
        <p:sp>
          <p:nvSpPr>
            <p:cNvPr id="43" name="Diamond 42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1033051" y="1805807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46" name="Pentagon 45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47" name="Pentagon 46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err="1" smtClean="0"/>
                <a:t>Kenaikan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Pangkat</a:t>
              </a:r>
              <a:endParaRPr lang="ko-KR" altLang="en-US" sz="1100" b="1" dirty="0"/>
            </a:p>
          </p:txBody>
        </p:sp>
        <p:sp>
          <p:nvSpPr>
            <p:cNvPr id="48" name="Diamond 47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1029678" y="2446829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50" name="Pentagon 49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51" name="Pentagon 50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err="1" smtClean="0"/>
                <a:t>Pengemaskinian</a:t>
              </a:r>
              <a:r>
                <a:rPr lang="en-MY" altLang="ko-KR" sz="1100" b="1" dirty="0" smtClean="0"/>
                <a:t> BPK</a:t>
              </a:r>
              <a:endParaRPr lang="ko-KR" altLang="en-US" sz="1100" b="1" dirty="0"/>
            </a:p>
          </p:txBody>
        </p:sp>
        <p:sp>
          <p:nvSpPr>
            <p:cNvPr id="52" name="Diamond 51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1029678" y="3156052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54" name="Pentagon 53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55" name="Pentagon 54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smtClean="0"/>
                <a:t>PSD Form 6/93 </a:t>
              </a:r>
              <a:br>
                <a:rPr lang="en-MY" altLang="ko-KR" sz="1100" b="1" dirty="0" smtClean="0"/>
              </a:br>
              <a:r>
                <a:rPr lang="en-MY" altLang="ko-KR" sz="1100" b="1" dirty="0" err="1" smtClean="0"/>
                <a:t>Penilaian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Tahunan</a:t>
              </a:r>
              <a:endParaRPr lang="ko-KR" altLang="en-US" sz="1100" b="1" dirty="0"/>
            </a:p>
          </p:txBody>
        </p:sp>
        <p:sp>
          <p:nvSpPr>
            <p:cNvPr id="56" name="Diamond 55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1047056" y="3865275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58" name="Pentagon 57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59" name="Pentagon 58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smtClean="0"/>
                <a:t>Sara </a:t>
              </a:r>
              <a:r>
                <a:rPr lang="en-MY" altLang="ko-KR" sz="1100" b="1" dirty="0" err="1" smtClean="0"/>
                <a:t>Ubat</a:t>
              </a:r>
              <a:r>
                <a:rPr lang="en-MY" altLang="ko-KR" sz="1100" b="1" dirty="0"/>
                <a:t> </a:t>
              </a:r>
              <a:r>
                <a:rPr lang="en-MY" altLang="ko-KR" sz="1100" b="1" dirty="0" smtClean="0"/>
                <a:t>/ </a:t>
              </a:r>
              <a:r>
                <a:rPr lang="en-MY" altLang="ko-KR" sz="1100" b="1" dirty="0" err="1" smtClean="0"/>
                <a:t>Pinjaman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Perumahan</a:t>
              </a:r>
              <a:r>
                <a:rPr lang="en-MY" altLang="ko-KR" sz="1100" b="1" dirty="0" smtClean="0"/>
                <a:t> / </a:t>
              </a:r>
              <a:r>
                <a:rPr lang="en-MY" altLang="ko-KR" sz="1100" b="1" dirty="0" err="1" smtClean="0"/>
                <a:t>Komputer</a:t>
              </a:r>
              <a:endParaRPr lang="ko-KR" altLang="en-US" sz="1100" b="1" dirty="0"/>
            </a:p>
          </p:txBody>
        </p:sp>
        <p:sp>
          <p:nvSpPr>
            <p:cNvPr id="60" name="Diamond 59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3655555" y="1203598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62" name="Pentagon 61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63" name="Pentagon 62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err="1" smtClean="0"/>
                <a:t>Pengisytiharan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harta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melalui</a:t>
              </a:r>
              <a:r>
                <a:rPr lang="en-MY" altLang="ko-KR" sz="1100" b="1" dirty="0" smtClean="0"/>
                <a:t> HRMIS</a:t>
              </a:r>
              <a:endParaRPr lang="ko-KR" altLang="en-US" sz="1100" b="1" dirty="0"/>
            </a:p>
          </p:txBody>
        </p:sp>
        <p:sp>
          <p:nvSpPr>
            <p:cNvPr id="64" name="Diamond 63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3644998" y="1805807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66" name="Pentagon 65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67" name="Pentagon 66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err="1" smtClean="0"/>
                <a:t>Urusan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Cuti</a:t>
              </a:r>
              <a:endParaRPr lang="ko-KR" altLang="en-US" sz="1100" b="1" dirty="0"/>
            </a:p>
          </p:txBody>
        </p:sp>
        <p:sp>
          <p:nvSpPr>
            <p:cNvPr id="68" name="Diamond 67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3641625" y="2446829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70" name="Pentagon 69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71" name="Pentagon 70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i="1" dirty="0" smtClean="0"/>
                <a:t>Guarantee Letter </a:t>
              </a:r>
              <a:r>
                <a:rPr lang="en-MY" altLang="ko-KR" sz="1100" b="1" dirty="0" smtClean="0"/>
                <a:t>(GL)</a:t>
              </a:r>
              <a:endParaRPr lang="ko-KR" altLang="en-US" sz="1100" b="1" dirty="0"/>
            </a:p>
          </p:txBody>
        </p:sp>
        <p:sp>
          <p:nvSpPr>
            <p:cNvPr id="72" name="Diamond 71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3641625" y="3156052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74" name="Pentagon 73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75" name="Pentagon 74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err="1" smtClean="0"/>
                <a:t>Pengesahan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Majikan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Urusan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Pinjaman</a:t>
              </a:r>
              <a:endParaRPr lang="ko-KR" altLang="en-US" sz="1100" b="1" dirty="0"/>
            </a:p>
          </p:txBody>
        </p:sp>
        <p:sp>
          <p:nvSpPr>
            <p:cNvPr id="76" name="Diamond 75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77" name="Group 76"/>
          <p:cNvGrpSpPr/>
          <p:nvPr/>
        </p:nvGrpSpPr>
        <p:grpSpPr>
          <a:xfrm>
            <a:off x="3659003" y="3865275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78" name="Pentagon 77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79" name="Pentagon 78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err="1" smtClean="0"/>
                <a:t>Kemudahan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Bagi</a:t>
              </a:r>
              <a:r>
                <a:rPr lang="en-MY" altLang="ko-KR" sz="1100" b="1" dirty="0" smtClean="0"/>
                <a:t> Yang </a:t>
              </a:r>
              <a:r>
                <a:rPr lang="en-MY" altLang="ko-KR" sz="1100" b="1" dirty="0" err="1" smtClean="0"/>
                <a:t>Bertukar</a:t>
              </a:r>
              <a:r>
                <a:rPr lang="en-MY" altLang="ko-KR" sz="1100" b="1" dirty="0" smtClean="0"/>
                <a:t> Wilayah</a:t>
              </a:r>
              <a:endParaRPr lang="ko-KR" altLang="en-US" sz="1100" b="1" dirty="0"/>
            </a:p>
          </p:txBody>
        </p:sp>
        <p:sp>
          <p:nvSpPr>
            <p:cNvPr id="80" name="Diamond 79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81" name="Group 80"/>
          <p:cNvGrpSpPr/>
          <p:nvPr/>
        </p:nvGrpSpPr>
        <p:grpSpPr>
          <a:xfrm>
            <a:off x="6267502" y="1203598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82" name="Pentagon 81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83" name="Pentagon 82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err="1" smtClean="0"/>
                <a:t>Peletakan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Jawatan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Pegawai</a:t>
              </a:r>
              <a:endParaRPr lang="ko-KR" altLang="en-US" sz="1100" b="1" dirty="0"/>
            </a:p>
          </p:txBody>
        </p:sp>
        <p:sp>
          <p:nvSpPr>
            <p:cNvPr id="84" name="Diamond 83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6256945" y="1805807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86" name="Pentagon 85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87" name="Pentagon 86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err="1" smtClean="0"/>
                <a:t>Pengurusan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Tatatertib</a:t>
              </a:r>
              <a:endParaRPr lang="ko-KR" altLang="en-US" sz="1100" b="1" dirty="0"/>
            </a:p>
          </p:txBody>
        </p:sp>
        <p:sp>
          <p:nvSpPr>
            <p:cNvPr id="88" name="Diamond 87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89" name="Group 88"/>
          <p:cNvGrpSpPr/>
          <p:nvPr/>
        </p:nvGrpSpPr>
        <p:grpSpPr>
          <a:xfrm>
            <a:off x="6267502" y="2446829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90" name="Pentagon 89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91" name="Pentagon 90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err="1" smtClean="0"/>
                <a:t>Permohonan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Ke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Luar</a:t>
              </a:r>
              <a:r>
                <a:rPr lang="en-MY" altLang="ko-KR" sz="1100" b="1" dirty="0" smtClean="0"/>
                <a:t> Negara</a:t>
              </a:r>
              <a:endParaRPr lang="ko-KR" altLang="en-US" sz="1100" b="1" dirty="0"/>
            </a:p>
          </p:txBody>
        </p:sp>
        <p:sp>
          <p:nvSpPr>
            <p:cNvPr id="92" name="Diamond 91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6253572" y="3156052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94" name="Pentagon 93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95" name="Pentagon 94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err="1" smtClean="0"/>
                <a:t>Perakuan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Amalan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Perubatan</a:t>
              </a:r>
              <a:endParaRPr lang="ko-KR" altLang="en-US" sz="1100" b="1" dirty="0"/>
            </a:p>
          </p:txBody>
        </p:sp>
        <p:sp>
          <p:nvSpPr>
            <p:cNvPr id="96" name="Diamond 95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97" name="Group 96"/>
          <p:cNvGrpSpPr/>
          <p:nvPr/>
        </p:nvGrpSpPr>
        <p:grpSpPr>
          <a:xfrm>
            <a:off x="6270950" y="3865275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98" name="Pentagon 97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99" name="Pentagon 98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err="1" smtClean="0"/>
                <a:t>Urusan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Lapor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Diri</a:t>
              </a:r>
              <a:endParaRPr lang="ko-KR" altLang="en-US" sz="1100" b="1" dirty="0"/>
            </a:p>
          </p:txBody>
        </p:sp>
        <p:sp>
          <p:nvSpPr>
            <p:cNvPr id="100" name="Diamond 99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279167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 Placeholder 1"/>
          <p:cNvSpPr txBox="1">
            <a:spLocks/>
          </p:cNvSpPr>
          <p:nvPr/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ko-KR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JAWATAN SIMPANAN LATIHAN</a:t>
            </a:r>
            <a:endParaRPr lang="ko-KR" altLang="en-US" sz="3600" b="1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40" name="Picture 4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466440" y="1032767"/>
            <a:ext cx="3424682" cy="3082214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2" name="TextBox 1"/>
          <p:cNvSpPr txBox="1"/>
          <p:nvPr/>
        </p:nvSpPr>
        <p:spPr>
          <a:xfrm>
            <a:off x="6596869" y="4124705"/>
            <a:ext cx="22942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sz="1200" b="1" dirty="0" smtClean="0"/>
              <a:t>MERANGKUMI 29 PECAHAN SKIM PERKHIDMATAN KKM</a:t>
            </a:r>
            <a:endParaRPr lang="en-MY" sz="1200" b="1" dirty="0"/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9556">
                        <a14:foregroundMark x1="19111" y1="79556" x2="19111" y2="79556"/>
                        <a14:foregroundMark x1="20000" y1="90667" x2="20000" y2="90667"/>
                        <a14:foregroundMark x1="25778" y1="84000" x2="25778" y2="84000"/>
                        <a14:foregroundMark x1="18222" y1="58667" x2="18222" y2="58667"/>
                        <a14:foregroundMark x1="12444" y1="60444" x2="12444" y2="60444"/>
                        <a14:foregroundMark x1="9778" y1="52889" x2="9778" y2="52889"/>
                        <a14:foregroundMark x1="28000" y1="50667" x2="28000" y2="50667"/>
                        <a14:foregroundMark x1="17778" y1="29333" x2="17778" y2="29333"/>
                        <a14:foregroundMark x1="26222" y1="28444" x2="26222" y2="28444"/>
                        <a14:foregroundMark x1="26222" y1="21333" x2="26222" y2="21333"/>
                        <a14:foregroundMark x1="56000" y1="22222" x2="56000" y2="22222"/>
                        <a14:foregroundMark x1="52444" y1="28889" x2="52444" y2="28889"/>
                        <a14:foregroundMark x1="56444" y1="27556" x2="56444" y2="27556"/>
                        <a14:foregroundMark x1="43556" y1="17778" x2="43556" y2="17778"/>
                        <a14:foregroundMark x1="80889" y1="25333" x2="80889" y2="25333"/>
                        <a14:foregroundMark x1="82222" y1="48000" x2="82222" y2="48000"/>
                        <a14:foregroundMark x1="80889" y1="44444" x2="80889" y2="44444"/>
                        <a14:foregroundMark x1="77333" y1="44444" x2="77333" y2="44444"/>
                        <a14:foregroundMark x1="90667" y1="47111" x2="90667" y2="47111"/>
                        <a14:foregroundMark x1="91111" y1="43556" x2="91111" y2="43556"/>
                        <a14:foregroundMark x1="70222" y1="47111" x2="70222" y2="47111"/>
                        <a14:foregroundMark x1="74667" y1="53333" x2="74667" y2="53333"/>
                        <a14:foregroundMark x1="82222" y1="82222" x2="82222" y2="82222"/>
                        <a14:foregroundMark x1="91556" y1="86667" x2="91556" y2="86667"/>
                        <a14:foregroundMark x1="82667" y1="91111" x2="82667" y2="91111"/>
                        <a14:foregroundMark x1="78222" y1="91111" x2="78222" y2="91111"/>
                        <a14:foregroundMark x1="74222" y1="91111" x2="74222" y2="91111"/>
                        <a14:foregroundMark x1="71556" y1="81778" x2="71556" y2="81778"/>
                        <a14:foregroundMark x1="89333" y1="90222" x2="89333" y2="90222"/>
                        <a14:foregroundMark x1="90667" y1="79556" x2="90667" y2="79556"/>
                        <a14:foregroundMark x1="73778" y1="74222" x2="73778" y2="74222"/>
                        <a14:foregroundMark x1="82667" y1="73333" x2="82667" y2="73333"/>
                        <a14:foregroundMark x1="78667" y1="88889" x2="78667" y2="88889"/>
                        <a14:foregroundMark x1="80000" y1="89778" x2="80000" y2="89778"/>
                        <a14:foregroundMark x1="80000" y1="89778" x2="80000" y2="89778"/>
                        <a14:foregroundMark x1="80889" y1="94667" x2="80889" y2="94667"/>
                        <a14:foregroundMark x1="48444" y1="51111" x2="48444" y2="51111"/>
                        <a14:foregroundMark x1="44000" y1="48444" x2="44000" y2="48444"/>
                        <a14:foregroundMark x1="45333" y1="42222" x2="45333" y2="42222"/>
                        <a14:foregroundMark x1="55556" y1="52889" x2="55556" y2="52889"/>
                        <a14:foregroundMark x1="56444" y1="57778" x2="56444" y2="57778"/>
                        <a14:foregroundMark x1="43556" y1="61333" x2="43556" y2="61333"/>
                        <a14:foregroundMark x1="42222" y1="53333" x2="42222" y2="53333"/>
                        <a14:foregroundMark x1="42667" y1="79556" x2="42667" y2="79556"/>
                        <a14:foregroundMark x1="43111" y1="79111" x2="43111" y2="79111"/>
                        <a14:foregroundMark x1="8444" y1="43556" x2="8444" y2="43556"/>
                        <a14:foregroundMark x1="18222" y1="37778" x2="18222" y2="37778"/>
                        <a14:foregroundMark x1="23556" y1="39556" x2="23556" y2="39556"/>
                        <a14:foregroundMark x1="24444" y1="61778" x2="24444" y2="61778"/>
                        <a14:foregroundMark x1="12000" y1="22222" x2="12000" y2="2222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6741" y="4053506"/>
            <a:ext cx="604064" cy="604064"/>
          </a:xfrm>
          <a:prstGeom prst="rect">
            <a:avLst/>
          </a:prstGeom>
        </p:spPr>
      </p:pic>
      <p:sp>
        <p:nvSpPr>
          <p:cNvPr id="42" name="TextBox 41"/>
          <p:cNvSpPr txBox="1"/>
          <p:nvPr/>
        </p:nvSpPr>
        <p:spPr>
          <a:xfrm>
            <a:off x="3049433" y="611630"/>
            <a:ext cx="263538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MY" sz="7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</a:rPr>
              <a:t>5,761</a:t>
            </a:r>
            <a:endParaRPr lang="en-MY" sz="72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 Demi" panose="020E0802020502020306" pitchFamily="34" charset="0"/>
            </a:endParaRPr>
          </a:p>
        </p:txBody>
      </p:sp>
      <p:grpSp>
        <p:nvGrpSpPr>
          <p:cNvPr id="45" name="Group 44"/>
          <p:cNvGrpSpPr/>
          <p:nvPr/>
        </p:nvGrpSpPr>
        <p:grpSpPr>
          <a:xfrm>
            <a:off x="2797260" y="2931790"/>
            <a:ext cx="2659812" cy="1995549"/>
            <a:chOff x="2836080" y="2886595"/>
            <a:chExt cx="2659812" cy="1995549"/>
          </a:xfrm>
        </p:grpSpPr>
        <p:sp>
          <p:nvSpPr>
            <p:cNvPr id="43" name="TextBox 42"/>
            <p:cNvSpPr txBox="1"/>
            <p:nvPr/>
          </p:nvSpPr>
          <p:spPr>
            <a:xfrm>
              <a:off x="2848291" y="3257429"/>
              <a:ext cx="2647601" cy="16247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MY" sz="1200" b="1" dirty="0" smtClean="0"/>
                <a:t>CBBP </a:t>
              </a:r>
              <a:r>
                <a:rPr lang="en-MY" sz="1200" b="1" dirty="0" err="1" smtClean="0"/>
                <a:t>dengan</a:t>
              </a:r>
              <a:r>
                <a:rPr lang="en-MY" sz="1200" b="1" dirty="0" smtClean="0"/>
                <a:t> HLP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MY" sz="1200" b="1" dirty="0" smtClean="0"/>
                <a:t>CBBP </a:t>
              </a:r>
              <a:r>
                <a:rPr lang="en-MY" sz="1200" b="1" dirty="0" err="1" smtClean="0"/>
                <a:t>dengan</a:t>
              </a:r>
              <a:r>
                <a:rPr lang="en-MY" sz="1200" b="1" dirty="0" smtClean="0"/>
                <a:t> </a:t>
              </a:r>
              <a:r>
                <a:rPr lang="en-MY" sz="1200" b="1" dirty="0" err="1" smtClean="0"/>
                <a:t>Separa</a:t>
              </a:r>
              <a:r>
                <a:rPr lang="en-MY" sz="1200" b="1" dirty="0" smtClean="0"/>
                <a:t> HLP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MY" sz="1200" b="1" dirty="0" smtClean="0"/>
                <a:t>CBBP </a:t>
              </a:r>
              <a:r>
                <a:rPr lang="en-MY" sz="1200" b="1" dirty="0" err="1" smtClean="0"/>
                <a:t>tanpa</a:t>
              </a:r>
              <a:r>
                <a:rPr lang="en-MY" sz="1200" b="1" dirty="0" smtClean="0"/>
                <a:t> HLP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MY" sz="1200" b="1" dirty="0" smtClean="0"/>
                <a:t>CBSG </a:t>
              </a:r>
              <a:r>
                <a:rPr lang="en-MY" sz="1200" b="1" dirty="0" err="1" smtClean="0"/>
                <a:t>tanpa</a:t>
              </a:r>
              <a:r>
                <a:rPr lang="en-MY" sz="1200" b="1" dirty="0" smtClean="0"/>
                <a:t> HLP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MY" sz="1200" b="1" dirty="0" smtClean="0"/>
                <a:t>CBTG </a:t>
              </a:r>
              <a:r>
                <a:rPr lang="en-MY" sz="1200" b="1" dirty="0" err="1" smtClean="0"/>
                <a:t>tanpa</a:t>
              </a:r>
              <a:r>
                <a:rPr lang="en-MY" sz="1200" b="1" dirty="0" smtClean="0"/>
                <a:t> HLP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MY" sz="1200" b="1" dirty="0" err="1" smtClean="0"/>
                <a:t>Diluluskan</a:t>
              </a:r>
              <a:r>
                <a:rPr lang="en-MY" sz="1200" b="1" dirty="0" smtClean="0"/>
                <a:t> HLP </a:t>
              </a:r>
              <a:r>
                <a:rPr lang="en-MY" sz="1200" b="1" dirty="0" err="1" smtClean="0"/>
                <a:t>sahaja</a:t>
              </a:r>
              <a:r>
                <a:rPr lang="en-MY" sz="1200" b="1" dirty="0" smtClean="0"/>
                <a:t>; </a:t>
              </a:r>
              <a:r>
                <a:rPr lang="en-MY" sz="1200" b="1" dirty="0" err="1" smtClean="0"/>
                <a:t>dan</a:t>
              </a:r>
              <a:endParaRPr lang="en-MY" sz="1200" b="1" dirty="0" smtClean="0"/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MY" sz="1200" b="1" dirty="0" err="1" smtClean="0"/>
                <a:t>Kategori</a:t>
              </a:r>
              <a:r>
                <a:rPr lang="en-MY" sz="1200" b="1" dirty="0" smtClean="0"/>
                <a:t> lain yang </a:t>
              </a:r>
              <a:r>
                <a:rPr lang="en-MY" sz="1200" b="1" dirty="0" err="1" smtClean="0"/>
                <a:t>dipersetujui</a:t>
              </a:r>
              <a:r>
                <a:rPr lang="en-MY" sz="1200" b="1" dirty="0" smtClean="0"/>
                <a:t> </a:t>
              </a:r>
              <a:br>
                <a:rPr lang="en-MY" sz="1200" b="1" dirty="0" smtClean="0"/>
              </a:br>
              <a:r>
                <a:rPr lang="en-MY" sz="1200" b="1" dirty="0" err="1" smtClean="0"/>
                <a:t>dari</a:t>
              </a:r>
              <a:r>
                <a:rPr lang="en-MY" sz="1200" b="1" dirty="0" smtClean="0"/>
                <a:t> </a:t>
              </a:r>
              <a:r>
                <a:rPr lang="en-MY" sz="1200" b="1" dirty="0" err="1" smtClean="0"/>
                <a:t>semasa</a:t>
              </a:r>
              <a:r>
                <a:rPr lang="en-MY" sz="1200" b="1" dirty="0" smtClean="0"/>
                <a:t> </a:t>
              </a:r>
              <a:r>
                <a:rPr lang="en-MY" sz="1200" b="1" dirty="0" err="1" smtClean="0"/>
                <a:t>ke</a:t>
              </a:r>
              <a:r>
                <a:rPr lang="en-MY" sz="1200" b="1" dirty="0" smtClean="0"/>
                <a:t> </a:t>
              </a:r>
              <a:r>
                <a:rPr lang="en-MY" sz="1200" b="1" dirty="0" err="1" smtClean="0"/>
                <a:t>semasa</a:t>
              </a:r>
              <a:endParaRPr lang="en-MY" sz="1200" b="1" dirty="0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2836080" y="2886595"/>
              <a:ext cx="2647601" cy="276999"/>
            </a:xfrm>
            <a:prstGeom prst="rect">
              <a:avLst/>
            </a:prstGeom>
            <a:solidFill>
              <a:srgbClr val="A4B4EA"/>
            </a:solidFill>
            <a:ln>
              <a:solidFill>
                <a:srgbClr val="A4B4EA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MY" sz="1200" b="1" dirty="0" smtClean="0"/>
                <a:t>KATEGORI</a:t>
              </a:r>
              <a:endParaRPr lang="en-MY" sz="1200" b="1" dirty="0"/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1619672" y="911179"/>
            <a:ext cx="1471300" cy="646331"/>
          </a:xfrm>
          <a:prstGeom prst="rect">
            <a:avLst/>
          </a:prstGeom>
          <a:solidFill>
            <a:srgbClr val="98DFBB"/>
          </a:solidFill>
          <a:ln>
            <a:solidFill>
              <a:srgbClr val="98DFBB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MY" b="1" dirty="0" smtClean="0">
                <a:latin typeface="+mj-lt"/>
              </a:rPr>
              <a:t>SEHINGGA</a:t>
            </a:r>
          </a:p>
          <a:p>
            <a:pPr algn="ctr"/>
            <a:r>
              <a:rPr lang="en-MY" b="1" dirty="0" smtClean="0">
                <a:latin typeface="+mj-lt"/>
              </a:rPr>
              <a:t>30.06.2020</a:t>
            </a:r>
            <a:endParaRPr lang="en-MY" b="1" dirty="0">
              <a:latin typeface="+mj-lt"/>
            </a:endParaRPr>
          </a:p>
        </p:txBody>
      </p:sp>
      <p:pic>
        <p:nvPicPr>
          <p:cNvPr id="47" name="Picture 46"/>
          <p:cNvPicPr>
            <a:picLocks noChangeAspect="1"/>
          </p:cNvPicPr>
          <p:nvPr/>
        </p:nvPicPr>
        <p:blipFill>
          <a:blip r:embed="rId5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1725" y="717888"/>
            <a:ext cx="301524" cy="301524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48" name="TextBox 47"/>
          <p:cNvSpPr txBox="1"/>
          <p:nvPr/>
        </p:nvSpPr>
        <p:spPr>
          <a:xfrm>
            <a:off x="1625974" y="1905794"/>
            <a:ext cx="1454244" cy="369332"/>
          </a:xfrm>
          <a:prstGeom prst="rect">
            <a:avLst/>
          </a:prstGeom>
          <a:solidFill>
            <a:srgbClr val="F8B2A3"/>
          </a:solidFill>
          <a:ln>
            <a:solidFill>
              <a:srgbClr val="F8B2A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MY" b="1" dirty="0" smtClean="0">
                <a:latin typeface="+mj-lt"/>
              </a:rPr>
              <a:t>PENGISIAN</a:t>
            </a:r>
            <a:endParaRPr lang="en-MY" b="1" dirty="0">
              <a:latin typeface="+mj-lt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226358" y="2368961"/>
            <a:ext cx="1864614" cy="369332"/>
          </a:xfrm>
          <a:prstGeom prst="rect">
            <a:avLst/>
          </a:prstGeom>
          <a:solidFill>
            <a:srgbClr val="F8B2A3"/>
          </a:solidFill>
          <a:ln>
            <a:solidFill>
              <a:srgbClr val="F8B2A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MY" b="1" dirty="0" smtClean="0">
                <a:latin typeface="+mj-lt"/>
              </a:rPr>
              <a:t>KEKOSONGAN</a:t>
            </a:r>
            <a:endParaRPr lang="en-MY" b="1" dirty="0">
              <a:latin typeface="+mj-lt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940242" y="1711195"/>
            <a:ext cx="26353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MY" sz="40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</a:rPr>
              <a:t>4,955</a:t>
            </a:r>
            <a:endParaRPr lang="en-MY" sz="40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 Demi" panose="020E0802020502020306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940676" y="2176987"/>
            <a:ext cx="26353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MY" sz="40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</a:rPr>
              <a:t>806</a:t>
            </a:r>
            <a:endParaRPr lang="en-MY" sz="40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 Demi" panose="020E0802020502020306" pitchFamily="34" charset="0"/>
            </a:endParaRPr>
          </a:p>
        </p:txBody>
      </p:sp>
      <p:grpSp>
        <p:nvGrpSpPr>
          <p:cNvPr id="16" name="Google Shape;1145;p27"/>
          <p:cNvGrpSpPr/>
          <p:nvPr/>
        </p:nvGrpSpPr>
        <p:grpSpPr>
          <a:xfrm>
            <a:off x="8630659" y="4587974"/>
            <a:ext cx="472389" cy="504056"/>
            <a:chOff x="8630659" y="4587974"/>
            <a:chExt cx="472389" cy="504056"/>
          </a:xfrm>
        </p:grpSpPr>
        <p:sp>
          <p:nvSpPr>
            <p:cNvPr id="17" name="Google Shape;1146;p27"/>
            <p:cNvSpPr/>
            <p:nvPr/>
          </p:nvSpPr>
          <p:spPr>
            <a:xfrm flipH="1">
              <a:off x="8630659" y="4587974"/>
              <a:ext cx="432048" cy="504056"/>
            </a:xfrm>
            <a:prstGeom prst="rtTriangle">
              <a:avLst/>
            </a:prstGeom>
            <a:solidFill>
              <a:srgbClr val="F8B2A3">
                <a:alpha val="5098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" name="Google Shape;1147;p27"/>
            <p:cNvSpPr txBox="1"/>
            <p:nvPr/>
          </p:nvSpPr>
          <p:spPr>
            <a:xfrm>
              <a:off x="8748464" y="4808606"/>
              <a:ext cx="354584" cy="2769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 b="1" dirty="0" smtClean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3</a:t>
              </a:r>
              <a:endParaRPr sz="12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02229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-9906" y="478248"/>
            <a:ext cx="9144000" cy="576064"/>
          </a:xfrm>
        </p:spPr>
        <p:txBody>
          <a:bodyPr/>
          <a:lstStyle/>
          <a:p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URUSAN PEKHIDMATAN LAIN-LAIN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9906" y="1117777"/>
            <a:ext cx="9144000" cy="288032"/>
          </a:xfrm>
        </p:spPr>
        <p:txBody>
          <a:bodyPr/>
          <a:lstStyle/>
          <a:p>
            <a:pPr lvl="0"/>
            <a:r>
              <a:rPr lang="en-US" altLang="ko-KR" i="1" dirty="0"/>
              <a:t>PROGRAM LATIHAN KEPAKARAN (PENGURUSAN &amp; PROFESIONAL)</a:t>
            </a:r>
          </a:p>
        </p:txBody>
      </p:sp>
      <p:sp>
        <p:nvSpPr>
          <p:cNvPr id="4" name="Rectangle 3"/>
          <p:cNvSpPr/>
          <p:nvPr/>
        </p:nvSpPr>
        <p:spPr>
          <a:xfrm>
            <a:off x="1610094" y="1635647"/>
            <a:ext cx="5904000" cy="72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1460562" y="1862203"/>
            <a:ext cx="620778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i="1" u="sng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GUARANTEE LETTER </a:t>
            </a:r>
            <a:r>
              <a:rPr lang="en-US" altLang="ko-KR" sz="1200" b="1" u="sng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(GL)</a:t>
            </a:r>
            <a:endParaRPr lang="en-US" altLang="ko-KR" sz="1200" b="1" u="sng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  <a:p>
            <a:pPr algn="ctr"/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  <a:p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Pegawai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boleh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berhubung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dengan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i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Person In Charge 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(PIC)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untuk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mendapatkan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GL</a:t>
            </a:r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  <a:p>
            <a:endParaRPr lang="en-US" altLang="ko-KR" sz="1200" dirty="0" smtClean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  <a:p>
            <a:r>
              <a:rPr lang="en-US" altLang="ko-KR" sz="1200" b="1" u="sng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PERMOHONAN SARA UBAT | PENGESAHAN MAJIKAN | TUNTUTAN APC </a:t>
            </a:r>
          </a:p>
          <a:p>
            <a:endParaRPr lang="en-US" altLang="ko-KR" sz="1200" b="1" u="sng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  <a:p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Dokumen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perlu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dikemukakan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kepada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JSL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selengkapnya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untuk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diproses</a:t>
            </a:r>
            <a:endParaRPr lang="en-US" altLang="ko-KR" sz="1200" dirty="0" smtClean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8630659" y="4587974"/>
            <a:ext cx="472389" cy="504056"/>
            <a:chOff x="8630659" y="4587974"/>
            <a:chExt cx="472389" cy="504056"/>
          </a:xfrm>
        </p:grpSpPr>
        <p:sp>
          <p:nvSpPr>
            <p:cNvPr id="8" name="Right Triangle 7"/>
            <p:cNvSpPr/>
            <p:nvPr/>
          </p:nvSpPr>
          <p:spPr>
            <a:xfrm flipH="1">
              <a:off x="8630659" y="4587974"/>
              <a:ext cx="432048" cy="504056"/>
            </a:xfrm>
            <a:prstGeom prst="rtTriangle">
              <a:avLst/>
            </a:prstGeom>
            <a:solidFill>
              <a:srgbClr val="F8B2A3">
                <a:alpha val="51000"/>
              </a:srgbClr>
            </a:solidFill>
            <a:ln>
              <a:noFill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MY" sz="1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8748464" y="4808606"/>
              <a:ext cx="3545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MY" sz="12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</a:rPr>
                <a:t>30</a:t>
              </a:r>
              <a:endParaRPr lang="en-MY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2279668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 txBox="1">
            <a:spLocks/>
          </p:cNvSpPr>
          <p:nvPr/>
        </p:nvSpPr>
        <p:spPr>
          <a:xfrm>
            <a:off x="0" y="136245"/>
            <a:ext cx="9144000" cy="576064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JAWATAN SIMPANAN LATIHAN</a:t>
            </a:r>
            <a:endParaRPr lang="en-US" sz="3600" b="1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36" name="Text Placeholder 2"/>
          <p:cNvSpPr txBox="1">
            <a:spLocks/>
          </p:cNvSpPr>
          <p:nvPr/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ko-KR" sz="1400" i="1" dirty="0" smtClean="0"/>
              <a:t>URUSAN PERKHIDMATAN</a:t>
            </a:r>
            <a:endParaRPr lang="en-US" altLang="ko-KR" sz="1400" i="1" dirty="0"/>
          </a:p>
        </p:txBody>
      </p:sp>
      <p:grpSp>
        <p:nvGrpSpPr>
          <p:cNvPr id="44" name="Group 43"/>
          <p:cNvGrpSpPr/>
          <p:nvPr/>
        </p:nvGrpSpPr>
        <p:grpSpPr>
          <a:xfrm>
            <a:off x="1043608" y="1203598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41" name="Pentagon 40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42" name="Pentagon 41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err="1" smtClean="0"/>
                <a:t>Pembayaran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Gaji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dan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Elaun</a:t>
              </a:r>
              <a:endParaRPr lang="ko-KR" altLang="en-US" sz="1100" b="1" dirty="0"/>
            </a:p>
          </p:txBody>
        </p:sp>
        <p:sp>
          <p:nvSpPr>
            <p:cNvPr id="43" name="Diamond 42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1033051" y="1805807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46" name="Pentagon 45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47" name="Pentagon 46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err="1" smtClean="0"/>
                <a:t>Kenaikan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Pangkat</a:t>
              </a:r>
              <a:endParaRPr lang="ko-KR" altLang="en-US" sz="1100" b="1" dirty="0"/>
            </a:p>
          </p:txBody>
        </p:sp>
        <p:sp>
          <p:nvSpPr>
            <p:cNvPr id="48" name="Diamond 47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1029678" y="2446829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50" name="Pentagon 49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51" name="Pentagon 50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err="1" smtClean="0"/>
                <a:t>Pengemaskinian</a:t>
              </a:r>
              <a:r>
                <a:rPr lang="en-MY" altLang="ko-KR" sz="1100" b="1" dirty="0" smtClean="0"/>
                <a:t> BPK</a:t>
              </a:r>
              <a:endParaRPr lang="ko-KR" altLang="en-US" sz="1100" b="1" dirty="0"/>
            </a:p>
          </p:txBody>
        </p:sp>
        <p:sp>
          <p:nvSpPr>
            <p:cNvPr id="52" name="Diamond 51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1029678" y="3156052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54" name="Pentagon 53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55" name="Pentagon 54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smtClean="0"/>
                <a:t>PSD Form 6/93 </a:t>
              </a:r>
              <a:br>
                <a:rPr lang="en-MY" altLang="ko-KR" sz="1100" b="1" dirty="0" smtClean="0"/>
              </a:br>
              <a:r>
                <a:rPr lang="en-MY" altLang="ko-KR" sz="1100" b="1" dirty="0" err="1" smtClean="0"/>
                <a:t>Penilaian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Tahunan</a:t>
              </a:r>
              <a:endParaRPr lang="ko-KR" altLang="en-US" sz="1100" b="1" dirty="0"/>
            </a:p>
          </p:txBody>
        </p:sp>
        <p:sp>
          <p:nvSpPr>
            <p:cNvPr id="56" name="Diamond 55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1047056" y="3865275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58" name="Pentagon 57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59" name="Pentagon 58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smtClean="0"/>
                <a:t>Sara </a:t>
              </a:r>
              <a:r>
                <a:rPr lang="en-MY" altLang="ko-KR" sz="1100" b="1" dirty="0" err="1" smtClean="0"/>
                <a:t>Ubat</a:t>
              </a:r>
              <a:r>
                <a:rPr lang="en-MY" altLang="ko-KR" sz="1100" b="1" dirty="0"/>
                <a:t> </a:t>
              </a:r>
              <a:r>
                <a:rPr lang="en-MY" altLang="ko-KR" sz="1100" b="1" dirty="0" smtClean="0"/>
                <a:t>/ </a:t>
              </a:r>
              <a:r>
                <a:rPr lang="en-MY" altLang="ko-KR" sz="1100" b="1" dirty="0" err="1" smtClean="0"/>
                <a:t>Pinjaman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Perumahan</a:t>
              </a:r>
              <a:r>
                <a:rPr lang="en-MY" altLang="ko-KR" sz="1100" b="1" dirty="0" smtClean="0"/>
                <a:t> / </a:t>
              </a:r>
              <a:r>
                <a:rPr lang="en-MY" altLang="ko-KR" sz="1100" b="1" dirty="0" err="1" smtClean="0"/>
                <a:t>Komputer</a:t>
              </a:r>
              <a:endParaRPr lang="ko-KR" altLang="en-US" sz="1100" b="1" dirty="0"/>
            </a:p>
          </p:txBody>
        </p:sp>
        <p:sp>
          <p:nvSpPr>
            <p:cNvPr id="60" name="Diamond 59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3655555" y="1203598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62" name="Pentagon 61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63" name="Pentagon 62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err="1" smtClean="0"/>
                <a:t>Pengisytiharan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harta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melalui</a:t>
              </a:r>
              <a:r>
                <a:rPr lang="en-MY" altLang="ko-KR" sz="1100" b="1" dirty="0" smtClean="0"/>
                <a:t> HRMIS</a:t>
              </a:r>
              <a:endParaRPr lang="ko-KR" altLang="en-US" sz="1100" b="1" dirty="0"/>
            </a:p>
          </p:txBody>
        </p:sp>
        <p:sp>
          <p:nvSpPr>
            <p:cNvPr id="64" name="Diamond 63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3644998" y="1805807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66" name="Pentagon 65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67" name="Pentagon 66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err="1" smtClean="0"/>
                <a:t>Urusan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Cuti</a:t>
              </a:r>
              <a:endParaRPr lang="ko-KR" altLang="en-US" sz="1100" b="1" dirty="0"/>
            </a:p>
          </p:txBody>
        </p:sp>
        <p:sp>
          <p:nvSpPr>
            <p:cNvPr id="68" name="Diamond 67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3641625" y="2446829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70" name="Pentagon 69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71" name="Pentagon 70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i="1" dirty="0" smtClean="0"/>
                <a:t>Guarantee Letter </a:t>
              </a:r>
              <a:r>
                <a:rPr lang="en-MY" altLang="ko-KR" sz="1100" b="1" dirty="0" smtClean="0"/>
                <a:t>(GL)</a:t>
              </a:r>
              <a:endParaRPr lang="ko-KR" altLang="en-US" sz="1100" b="1" dirty="0"/>
            </a:p>
          </p:txBody>
        </p:sp>
        <p:sp>
          <p:nvSpPr>
            <p:cNvPr id="72" name="Diamond 71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3641625" y="3156052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74" name="Pentagon 73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75" name="Pentagon 74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err="1" smtClean="0"/>
                <a:t>Pengesahan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Majikan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Urusan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Pinjaman</a:t>
              </a:r>
              <a:endParaRPr lang="ko-KR" altLang="en-US" sz="1100" b="1" dirty="0"/>
            </a:p>
          </p:txBody>
        </p:sp>
        <p:sp>
          <p:nvSpPr>
            <p:cNvPr id="76" name="Diamond 75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77" name="Group 76"/>
          <p:cNvGrpSpPr/>
          <p:nvPr/>
        </p:nvGrpSpPr>
        <p:grpSpPr>
          <a:xfrm>
            <a:off x="3659003" y="3865275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78" name="Pentagon 77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79" name="Pentagon 78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err="1" smtClean="0"/>
                <a:t>Kemudahan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Bagi</a:t>
              </a:r>
              <a:r>
                <a:rPr lang="en-MY" altLang="ko-KR" sz="1100" b="1" dirty="0" smtClean="0"/>
                <a:t> Yang </a:t>
              </a:r>
              <a:r>
                <a:rPr lang="en-MY" altLang="ko-KR" sz="1100" b="1" dirty="0" err="1" smtClean="0"/>
                <a:t>Bertukar</a:t>
              </a:r>
              <a:r>
                <a:rPr lang="en-MY" altLang="ko-KR" sz="1100" b="1" dirty="0" smtClean="0"/>
                <a:t> Wilayah</a:t>
              </a:r>
              <a:endParaRPr lang="ko-KR" altLang="en-US" sz="1100" b="1" dirty="0"/>
            </a:p>
          </p:txBody>
        </p:sp>
        <p:sp>
          <p:nvSpPr>
            <p:cNvPr id="80" name="Diamond 79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81" name="Group 80"/>
          <p:cNvGrpSpPr/>
          <p:nvPr/>
        </p:nvGrpSpPr>
        <p:grpSpPr>
          <a:xfrm>
            <a:off x="6267502" y="1203598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82" name="Pentagon 81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83" name="Pentagon 82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err="1" smtClean="0"/>
                <a:t>Peletakan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Jawatan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Pegawai</a:t>
              </a:r>
              <a:endParaRPr lang="ko-KR" altLang="en-US" sz="1100" b="1" dirty="0"/>
            </a:p>
          </p:txBody>
        </p:sp>
        <p:sp>
          <p:nvSpPr>
            <p:cNvPr id="84" name="Diamond 83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6256945" y="1805807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86" name="Pentagon 85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87" name="Pentagon 86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err="1" smtClean="0"/>
                <a:t>Pengurusan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Tatatertib</a:t>
              </a:r>
              <a:endParaRPr lang="ko-KR" altLang="en-US" sz="1100" b="1" dirty="0"/>
            </a:p>
          </p:txBody>
        </p:sp>
        <p:sp>
          <p:nvSpPr>
            <p:cNvPr id="88" name="Diamond 87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89" name="Group 88"/>
          <p:cNvGrpSpPr/>
          <p:nvPr/>
        </p:nvGrpSpPr>
        <p:grpSpPr>
          <a:xfrm>
            <a:off x="6267502" y="2446829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90" name="Pentagon 89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91" name="Pentagon 90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err="1" smtClean="0"/>
                <a:t>Permohonan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Ke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Luar</a:t>
              </a:r>
              <a:r>
                <a:rPr lang="en-MY" altLang="ko-KR" sz="1100" b="1" dirty="0" smtClean="0"/>
                <a:t> Negara</a:t>
              </a:r>
              <a:endParaRPr lang="ko-KR" altLang="en-US" sz="1100" b="1" dirty="0"/>
            </a:p>
          </p:txBody>
        </p:sp>
        <p:sp>
          <p:nvSpPr>
            <p:cNvPr id="92" name="Diamond 91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6253572" y="3156052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94" name="Pentagon 93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95" name="Pentagon 94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err="1" smtClean="0"/>
                <a:t>Perakuan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Amalan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Perubatan</a:t>
              </a:r>
              <a:endParaRPr lang="ko-KR" altLang="en-US" sz="1100" b="1" dirty="0"/>
            </a:p>
          </p:txBody>
        </p:sp>
        <p:sp>
          <p:nvSpPr>
            <p:cNvPr id="96" name="Diamond 95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97" name="Group 96"/>
          <p:cNvGrpSpPr/>
          <p:nvPr/>
        </p:nvGrpSpPr>
        <p:grpSpPr>
          <a:xfrm>
            <a:off x="6270950" y="3865275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98" name="Pentagon 97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99" name="Pentagon 98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err="1" smtClean="0"/>
                <a:t>Urusan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Lapor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Diri</a:t>
              </a:r>
              <a:endParaRPr lang="ko-KR" altLang="en-US" sz="1100" b="1" dirty="0"/>
            </a:p>
          </p:txBody>
        </p:sp>
        <p:sp>
          <p:nvSpPr>
            <p:cNvPr id="100" name="Diamond 99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105316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-9906" y="478248"/>
            <a:ext cx="9144000" cy="576064"/>
          </a:xfrm>
        </p:spPr>
        <p:txBody>
          <a:bodyPr/>
          <a:lstStyle/>
          <a:p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LAPOR DIRI TAMAT PENGAJIAN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9906" y="1117777"/>
            <a:ext cx="9144000" cy="288032"/>
          </a:xfrm>
        </p:spPr>
        <p:txBody>
          <a:bodyPr/>
          <a:lstStyle/>
          <a:p>
            <a:pPr lvl="0"/>
            <a:r>
              <a:rPr lang="en-US" altLang="ko-KR" i="1" dirty="0"/>
              <a:t>PROGRAM LATIHAN KEPAKARAN (PENGURUSAN &amp; PROFESIONAL)</a:t>
            </a:r>
          </a:p>
        </p:txBody>
      </p:sp>
      <p:sp>
        <p:nvSpPr>
          <p:cNvPr id="4" name="Rectangle 3"/>
          <p:cNvSpPr/>
          <p:nvPr/>
        </p:nvSpPr>
        <p:spPr>
          <a:xfrm>
            <a:off x="1610094" y="1635647"/>
            <a:ext cx="5904000" cy="72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1460562" y="1862203"/>
            <a:ext cx="620778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Pegawai-pegawai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di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bawah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Jawatan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Simpanan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Latihan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perlu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hadir</a:t>
            </a:r>
            <a:r>
              <a:rPr lang="en-US" altLang="ko-KR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melapor</a:t>
            </a:r>
            <a:r>
              <a:rPr lang="en-US" altLang="ko-KR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diri</a:t>
            </a:r>
            <a:r>
              <a:rPr lang="en-US" altLang="ko-KR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kepada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JSL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selepas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hadir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melapor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diri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tamat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pengajian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dengan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Program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Latihan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Kepakaran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(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Sarjana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Perubatan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)</a:t>
            </a:r>
          </a:p>
          <a:p>
            <a:pPr algn="just"/>
            <a:endParaRPr lang="en-US" altLang="ko-KR" sz="1200" dirty="0" smtClean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Sebarang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urusan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menangguh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lapor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diri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tamat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pengajian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,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perlu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diselaraskan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bersama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Program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terlebih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dahulu</a:t>
            </a:r>
            <a:endParaRPr lang="en-US" altLang="ko-KR" sz="1200" dirty="0" smtClean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  <a:p>
            <a:pPr algn="just"/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Kelewatan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/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kegagalan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pegawai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untuk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hadir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melapor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diri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selepas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tamat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pengajian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,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pegawai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boleh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dianggap</a:t>
            </a:r>
            <a:r>
              <a:rPr lang="en-US" altLang="ko-KR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tidak</a:t>
            </a:r>
            <a:r>
              <a:rPr lang="en-US" altLang="ko-KR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hadir</a:t>
            </a:r>
            <a:r>
              <a:rPr lang="en-US" altLang="ko-KR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bertugas</a:t>
            </a:r>
            <a:r>
              <a:rPr lang="en-US" altLang="ko-KR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tanpa</a:t>
            </a:r>
            <a:r>
              <a:rPr lang="en-US" altLang="ko-KR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cuti</a:t>
            </a:r>
            <a:r>
              <a:rPr lang="en-US" altLang="ko-KR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atau</a:t>
            </a:r>
            <a:r>
              <a:rPr lang="en-US" altLang="ko-KR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tanpa</a:t>
            </a:r>
            <a:r>
              <a:rPr lang="en-US" altLang="ko-KR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terlebih</a:t>
            </a:r>
            <a:r>
              <a:rPr lang="en-US" altLang="ko-KR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dahulu</a:t>
            </a:r>
            <a:r>
              <a:rPr lang="en-US" altLang="ko-KR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mendapat</a:t>
            </a:r>
            <a:r>
              <a:rPr lang="en-US" altLang="ko-KR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kebenaran</a:t>
            </a:r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atau</a:t>
            </a:r>
            <a:r>
              <a:rPr lang="en-US" altLang="ko-KR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tanpa</a:t>
            </a:r>
            <a:r>
              <a:rPr lang="en-US" altLang="ko-KR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sebab</a:t>
            </a:r>
            <a:r>
              <a:rPr lang="en-US" altLang="ko-KR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yang </a:t>
            </a:r>
            <a:r>
              <a:rPr lang="en-US" altLang="ko-KR" sz="12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munasabah</a:t>
            </a:r>
            <a:r>
              <a:rPr lang="en-US" altLang="ko-KR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.</a:t>
            </a:r>
          </a:p>
          <a:p>
            <a:pPr algn="just"/>
            <a:endParaRPr lang="en-US" altLang="ko-KR" sz="1200" dirty="0" smtClean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Pegawai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boleh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dikenakan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tindakan</a:t>
            </a:r>
            <a:r>
              <a:rPr lang="en-US" altLang="ko-KR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tatatertib</a:t>
            </a:r>
            <a:r>
              <a:rPr lang="en-US" altLang="ko-KR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seleras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dengan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Peraturan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24,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Peraturan-Peraturan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Pegawai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Awam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(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Kelakuan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dan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Tatertib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) 1993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dan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melanggar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Peraturan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4(2)(g)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dan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(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i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),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Peraturan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yang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sama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iaitu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tidak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bertanggungjawab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dan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ingkar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 </a:t>
            </a:r>
            <a:r>
              <a:rPr lang="en-US" altLang="ko-KR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perintah</a:t>
            </a:r>
            <a:r>
              <a: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.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8630659" y="4587974"/>
            <a:ext cx="472389" cy="504056"/>
            <a:chOff x="8630659" y="4587974"/>
            <a:chExt cx="472389" cy="504056"/>
          </a:xfrm>
        </p:grpSpPr>
        <p:sp>
          <p:nvSpPr>
            <p:cNvPr id="8" name="Right Triangle 7"/>
            <p:cNvSpPr/>
            <p:nvPr/>
          </p:nvSpPr>
          <p:spPr>
            <a:xfrm flipH="1">
              <a:off x="8630659" y="4587974"/>
              <a:ext cx="432048" cy="504056"/>
            </a:xfrm>
            <a:prstGeom prst="rtTriangle">
              <a:avLst/>
            </a:prstGeom>
            <a:solidFill>
              <a:srgbClr val="F8B2A3">
                <a:alpha val="51000"/>
              </a:srgbClr>
            </a:solidFill>
            <a:ln>
              <a:noFill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MY" sz="1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8748464" y="4808606"/>
              <a:ext cx="3545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MY" sz="12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</a:rPr>
                <a:t>31</a:t>
              </a:r>
              <a:endParaRPr lang="en-MY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11255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-4564" y="123478"/>
            <a:ext cx="9144000" cy="576064"/>
          </a:xfrm>
        </p:spPr>
        <p:txBody>
          <a:bodyPr/>
          <a:lstStyle/>
          <a:p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TANGGUNGJAWAB PEGAWAI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i="1" dirty="0"/>
              <a:t>PROGRAM LATIHAN KEPAKARAN (PENGURUSAN &amp; PROFESIONAL)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4631967" y="2067694"/>
            <a:ext cx="1063076" cy="2261485"/>
            <a:chOff x="4630955" y="3880561"/>
            <a:chExt cx="914400" cy="1945207"/>
          </a:xfrm>
        </p:grpSpPr>
        <p:sp>
          <p:nvSpPr>
            <p:cNvPr id="5" name="Right Triangle 4"/>
            <p:cNvSpPr/>
            <p:nvPr/>
          </p:nvSpPr>
          <p:spPr>
            <a:xfrm>
              <a:off x="4630955" y="3880561"/>
              <a:ext cx="914400" cy="914400"/>
            </a:xfrm>
            <a:prstGeom prst="rt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Right Triangle 5"/>
            <p:cNvSpPr/>
            <p:nvPr/>
          </p:nvSpPr>
          <p:spPr>
            <a:xfrm rot="5400000">
              <a:off x="4630955" y="4911368"/>
              <a:ext cx="914400" cy="9144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 rot="10800000">
            <a:off x="3442914" y="1275606"/>
            <a:ext cx="1063076" cy="2261485"/>
            <a:chOff x="4630955" y="3880561"/>
            <a:chExt cx="914400" cy="1945207"/>
          </a:xfrm>
        </p:grpSpPr>
        <p:sp>
          <p:nvSpPr>
            <p:cNvPr id="8" name="Right Triangle 7"/>
            <p:cNvSpPr/>
            <p:nvPr/>
          </p:nvSpPr>
          <p:spPr>
            <a:xfrm>
              <a:off x="4630955" y="3880561"/>
              <a:ext cx="914400" cy="9144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9" name="Right Triangle 8"/>
            <p:cNvSpPr/>
            <p:nvPr/>
          </p:nvSpPr>
          <p:spPr>
            <a:xfrm rot="5400000">
              <a:off x="4630955" y="4911368"/>
              <a:ext cx="914400" cy="9144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755576" y="1401136"/>
            <a:ext cx="2533117" cy="1477328"/>
            <a:chOff x="3017859" y="4283314"/>
            <a:chExt cx="1890849" cy="1477328"/>
          </a:xfrm>
        </p:grpSpPr>
        <p:sp>
          <p:nvSpPr>
            <p:cNvPr id="11" name="TextBox 10"/>
            <p:cNvSpPr txBox="1"/>
            <p:nvPr/>
          </p:nvSpPr>
          <p:spPr>
            <a:xfrm>
              <a:off x="3021856" y="4560313"/>
              <a:ext cx="188685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Memaklumkan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sebarang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perubahan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maklumat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peribadi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seperti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: </a:t>
              </a:r>
            </a:p>
            <a:p>
              <a:pPr algn="r"/>
              <a:r>
                <a:rPr lang="en-US" altLang="ko-KR" sz="1200" b="1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Alamat</a:t>
              </a:r>
              <a:r>
                <a:rPr lang="en-US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b="1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surat-menyurat</a:t>
              </a:r>
              <a:endParaRPr lang="en-US" altLang="ko-KR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  <a:p>
              <a:pPr algn="r"/>
              <a:r>
                <a:rPr lang="en-US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No </a:t>
              </a:r>
              <a:r>
                <a:rPr lang="en-US" altLang="ko-KR" sz="1200" b="1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telefon</a:t>
              </a:r>
              <a:r>
                <a:rPr lang="en-US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(</a:t>
              </a:r>
              <a:r>
                <a:rPr lang="en-US" altLang="ko-KR" sz="1200" b="1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pegawai</a:t>
              </a:r>
              <a:r>
                <a:rPr lang="en-US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b="1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dan</a:t>
              </a:r>
              <a:r>
                <a:rPr lang="en-US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b="1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waris</a:t>
              </a:r>
              <a:r>
                <a:rPr lang="en-US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)</a:t>
              </a:r>
            </a:p>
            <a:p>
              <a:pPr algn="r"/>
              <a:r>
                <a:rPr lang="en-US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E-</a:t>
              </a:r>
              <a:r>
                <a:rPr lang="en-US" altLang="ko-KR" sz="1200" b="1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mel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017859" y="4283314"/>
              <a:ext cx="18708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MAKLUMAT PERIBADI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5844477" y="3273932"/>
            <a:ext cx="2677133" cy="923330"/>
            <a:chOff x="3017859" y="4283314"/>
            <a:chExt cx="1890849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3021856" y="4560313"/>
              <a:ext cx="18868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Hadir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melapor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diri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ke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Bahagian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Pengurusan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Latihan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selepas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tarikh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tamat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pengajian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017859" y="4283314"/>
              <a:ext cx="187081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LAPOR DIRI TAMAT PENGAJIAN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5761205" y="2153249"/>
            <a:ext cx="2554224" cy="923330"/>
            <a:chOff x="3017859" y="4283314"/>
            <a:chExt cx="1890849" cy="923330"/>
          </a:xfrm>
        </p:grpSpPr>
        <p:sp>
          <p:nvSpPr>
            <p:cNvPr id="17" name="TextBox 16"/>
            <p:cNvSpPr txBox="1"/>
            <p:nvPr/>
          </p:nvSpPr>
          <p:spPr>
            <a:xfrm>
              <a:off x="3021856" y="4560313"/>
              <a:ext cx="18868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Menghadiri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dan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mengikuti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kursus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yang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diluluskan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dan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ditetapkan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dengan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penuh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komitmen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dan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jaya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017859" y="4283314"/>
              <a:ext cx="18708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MENGIKUTI PENGAJIAN 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453539" y="3050909"/>
            <a:ext cx="2835154" cy="1425877"/>
            <a:chOff x="3017859" y="4283314"/>
            <a:chExt cx="2116305" cy="962830"/>
          </a:xfrm>
        </p:grpSpPr>
        <p:sp>
          <p:nvSpPr>
            <p:cNvPr id="20" name="TextBox 19"/>
            <p:cNvSpPr txBox="1"/>
            <p:nvPr/>
          </p:nvSpPr>
          <p:spPr>
            <a:xfrm>
              <a:off x="3021856" y="4560313"/>
              <a:ext cx="2112308" cy="685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Mematuhi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arahan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dan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peraturan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yang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ditetapkan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/>
              </a:r>
              <a:b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</a:br>
              <a:r>
                <a:rPr lang="en-US" altLang="ko-KR" sz="1200" b="1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Perintah</a:t>
              </a:r>
              <a:r>
                <a:rPr lang="en-US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Am Bab D : </a:t>
              </a:r>
              <a:br>
                <a:rPr lang="en-US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</a:br>
              <a:r>
                <a:rPr lang="en-US" altLang="ko-KR" sz="1200" b="1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Peraturan-Peraturan</a:t>
              </a:r>
              <a:r>
                <a:rPr lang="en-US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b="1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Pegawai</a:t>
              </a:r>
              <a:r>
                <a:rPr lang="en-US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b="1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Awam</a:t>
              </a:r>
              <a:r>
                <a:rPr lang="en-US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(</a:t>
              </a:r>
              <a:r>
                <a:rPr lang="en-US" altLang="ko-KR" sz="1200" b="1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Kelakuan</a:t>
              </a:r>
              <a:r>
                <a:rPr lang="en-US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b="1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dan</a:t>
              </a:r>
              <a:r>
                <a:rPr lang="en-US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b="1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Tatatertib</a:t>
              </a:r>
              <a:r>
                <a:rPr lang="en-US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) 1993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017859" y="4283314"/>
              <a:ext cx="2116305" cy="3117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PERATURAN-PERATURAN PEGAWAI AWAM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3851920" y="2488398"/>
            <a:ext cx="5551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bg1"/>
                </a:solidFill>
                <a:cs typeface="Arial" pitchFamily="34" charset="0"/>
              </a:rPr>
              <a:t>B</a:t>
            </a:r>
            <a:endParaRPr lang="ko-KR" altLang="en-US" sz="3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656722" y="3273932"/>
            <a:ext cx="5551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bg1"/>
                </a:solidFill>
                <a:cs typeface="Arial" pitchFamily="34" charset="0"/>
              </a:rPr>
              <a:t>D</a:t>
            </a:r>
            <a:endParaRPr lang="ko-KR" altLang="en-US" sz="3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656722" y="2475810"/>
            <a:ext cx="5551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bg1"/>
                </a:solidFill>
                <a:cs typeface="Arial" pitchFamily="34" charset="0"/>
              </a:rPr>
              <a:t>C</a:t>
            </a:r>
            <a:endParaRPr lang="ko-KR" altLang="en-US" sz="3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851920" y="1678134"/>
            <a:ext cx="5551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bg1"/>
                </a:solidFill>
                <a:cs typeface="Arial" pitchFamily="34" charset="0"/>
              </a:rPr>
              <a:t>A</a:t>
            </a:r>
            <a:endParaRPr lang="ko-KR" altLang="en-US" sz="3600" b="1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8630659" y="4587974"/>
            <a:ext cx="472389" cy="504056"/>
            <a:chOff x="8630659" y="4587974"/>
            <a:chExt cx="472389" cy="504056"/>
          </a:xfrm>
        </p:grpSpPr>
        <p:sp>
          <p:nvSpPr>
            <p:cNvPr id="31" name="Right Triangle 30"/>
            <p:cNvSpPr/>
            <p:nvPr/>
          </p:nvSpPr>
          <p:spPr>
            <a:xfrm flipH="1">
              <a:off x="8630659" y="4587974"/>
              <a:ext cx="432048" cy="504056"/>
            </a:xfrm>
            <a:prstGeom prst="rtTriangle">
              <a:avLst/>
            </a:prstGeom>
            <a:solidFill>
              <a:srgbClr val="F8B2A3">
                <a:alpha val="51000"/>
              </a:srgbClr>
            </a:solidFill>
            <a:ln>
              <a:noFill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MY" sz="1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8748464" y="4808606"/>
              <a:ext cx="3545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MY" sz="12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</a:rPr>
                <a:t>33</a:t>
              </a:r>
              <a:endParaRPr lang="en-MY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55891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PERKARA-PERKARA BERBANGKIT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i="1" dirty="0"/>
              <a:t>PROGRAM LATIHAN KEPAKARAN (PENGURUSAN &amp; PROFESIONAL)</a:t>
            </a:r>
          </a:p>
        </p:txBody>
      </p:sp>
      <p:sp>
        <p:nvSpPr>
          <p:cNvPr id="4" name="Diamond 3"/>
          <p:cNvSpPr/>
          <p:nvPr/>
        </p:nvSpPr>
        <p:spPr>
          <a:xfrm>
            <a:off x="3895357" y="1594523"/>
            <a:ext cx="1340281" cy="1340281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5" name="Diamond 4"/>
          <p:cNvSpPr/>
          <p:nvPr/>
        </p:nvSpPr>
        <p:spPr>
          <a:xfrm>
            <a:off x="3895357" y="3057894"/>
            <a:ext cx="1340281" cy="1340281"/>
          </a:xfrm>
          <a:prstGeom prst="diamond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Diamond 5"/>
          <p:cNvSpPr/>
          <p:nvPr/>
        </p:nvSpPr>
        <p:spPr>
          <a:xfrm>
            <a:off x="3150894" y="2322019"/>
            <a:ext cx="1340281" cy="1340281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Diamond 6"/>
          <p:cNvSpPr/>
          <p:nvPr/>
        </p:nvSpPr>
        <p:spPr>
          <a:xfrm>
            <a:off x="4660513" y="2322019"/>
            <a:ext cx="1340281" cy="1340281"/>
          </a:xfrm>
          <a:prstGeom prst="diamond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Diamond 7"/>
          <p:cNvSpPr/>
          <p:nvPr/>
        </p:nvSpPr>
        <p:spPr>
          <a:xfrm>
            <a:off x="3629566" y="2561355"/>
            <a:ext cx="861609" cy="861609"/>
          </a:xfrm>
          <a:prstGeom prst="diamond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Diamond 8"/>
          <p:cNvSpPr/>
          <p:nvPr/>
        </p:nvSpPr>
        <p:spPr>
          <a:xfrm>
            <a:off x="4134693" y="3057894"/>
            <a:ext cx="861609" cy="861609"/>
          </a:xfrm>
          <a:prstGeom prst="diamond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Diamond 9"/>
          <p:cNvSpPr/>
          <p:nvPr/>
        </p:nvSpPr>
        <p:spPr>
          <a:xfrm>
            <a:off x="4660513" y="2561355"/>
            <a:ext cx="861609" cy="861609"/>
          </a:xfrm>
          <a:prstGeom prst="diamond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Diamond 10"/>
          <p:cNvSpPr/>
          <p:nvPr/>
        </p:nvSpPr>
        <p:spPr>
          <a:xfrm>
            <a:off x="4134693" y="2073195"/>
            <a:ext cx="861609" cy="861609"/>
          </a:xfrm>
          <a:prstGeom prst="diamond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2" name="Group 11"/>
          <p:cNvGrpSpPr/>
          <p:nvPr/>
        </p:nvGrpSpPr>
        <p:grpSpPr>
          <a:xfrm>
            <a:off x="5501429" y="1143999"/>
            <a:ext cx="3489514" cy="1417356"/>
            <a:chOff x="803640" y="3362835"/>
            <a:chExt cx="2059657" cy="1417356"/>
          </a:xfrm>
        </p:grpSpPr>
        <p:sp>
          <p:nvSpPr>
            <p:cNvPr id="13" name="TextBox 12"/>
            <p:cNvSpPr txBox="1"/>
            <p:nvPr/>
          </p:nvSpPr>
          <p:spPr>
            <a:xfrm>
              <a:off x="803640" y="3579862"/>
              <a:ext cx="2059657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Cuti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rehat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yang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tidak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dihabiskan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sebelum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tarikh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kuat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kuasa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CBBP (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lebih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12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bulan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)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akan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b="1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luput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.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Walau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bagaimanapun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,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pegawai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boleh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diberikan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kemudahan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b="1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Cuti</a:t>
              </a:r>
              <a:r>
                <a:rPr lang="en-US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b="1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Rehat</a:t>
              </a:r>
              <a:r>
                <a:rPr lang="en-US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b="1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Selepas</a:t>
              </a:r>
              <a:r>
                <a:rPr lang="en-US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b="1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Berkursus</a:t>
              </a:r>
              <a:r>
                <a:rPr lang="en-US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b="1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Lebih</a:t>
              </a:r>
              <a:r>
                <a:rPr lang="en-US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12 </a:t>
              </a:r>
              <a:r>
                <a:rPr lang="en-US" altLang="ko-KR" sz="1200" b="1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Bulan</a:t>
              </a:r>
              <a:r>
                <a:rPr lang="en-US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sekiranya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mempunyai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baki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cuti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sebelum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CBBP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CUTI REHAT 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107505" y="3501005"/>
            <a:ext cx="3605387" cy="1048024"/>
            <a:chOff x="803640" y="3362835"/>
            <a:chExt cx="2059657" cy="1048024"/>
          </a:xfrm>
        </p:grpSpPr>
        <p:sp>
          <p:nvSpPr>
            <p:cNvPr id="16" name="TextBox 15"/>
            <p:cNvSpPr txBox="1"/>
            <p:nvPr/>
          </p:nvSpPr>
          <p:spPr>
            <a:xfrm>
              <a:off x="803640" y="3579862"/>
              <a:ext cx="205965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Sebelum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pegawai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diluluskan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penempatan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ke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Jawatan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Simpanan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Latihan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,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semua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urusan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perkhidmatan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pegawai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b="1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masih</a:t>
              </a:r>
              <a:r>
                <a:rPr lang="en-US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b="1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dibawah</a:t>
              </a:r>
              <a:r>
                <a:rPr lang="en-US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b="1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tanggungjawab</a:t>
              </a:r>
              <a:r>
                <a:rPr lang="en-US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b="1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Jabatan</a:t>
              </a:r>
              <a:r>
                <a:rPr lang="en-US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b="1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asal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URUSAN PERKHIDMATAN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07505" y="1416780"/>
            <a:ext cx="3600398" cy="1048024"/>
            <a:chOff x="753136" y="3362835"/>
            <a:chExt cx="2110161" cy="1048024"/>
          </a:xfrm>
        </p:grpSpPr>
        <p:sp>
          <p:nvSpPr>
            <p:cNvPr id="22" name="TextBox 21"/>
            <p:cNvSpPr txBox="1"/>
            <p:nvPr/>
          </p:nvSpPr>
          <p:spPr>
            <a:xfrm>
              <a:off x="803640" y="3579862"/>
              <a:ext cx="205965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Pegawai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perlu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b="1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mengemaskini</a:t>
              </a:r>
              <a:r>
                <a:rPr lang="en-US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b="1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Pengisytiharan</a:t>
              </a:r>
              <a:r>
                <a:rPr lang="en-US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b="1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Harta</a:t>
              </a:r>
              <a:r>
                <a:rPr lang="en-US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b="1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melalui</a:t>
              </a:r>
              <a:r>
                <a:rPr lang="en-US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HRMIS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sebelum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mengikuti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pengajian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bagi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mengelakkan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urusan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Perakuan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Kenaikan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Pangkat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terganggu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753136" y="3362835"/>
              <a:ext cx="211016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PENGISTYHARAN HARTA HRMIS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3840392" y="2668994"/>
            <a:ext cx="5551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accent4"/>
                </a:solidFill>
                <a:cs typeface="Arial" pitchFamily="34" charset="0"/>
              </a:rPr>
              <a:t>B</a:t>
            </a:r>
            <a:endParaRPr lang="ko-KR" altLang="en-US" sz="3600" b="1" dirty="0">
              <a:solidFill>
                <a:schemeClr val="accent4"/>
              </a:solidFill>
              <a:cs typeface="Arial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282672" y="3138619"/>
            <a:ext cx="5551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accent2"/>
                </a:solidFill>
                <a:cs typeface="Arial" pitchFamily="34" charset="0"/>
              </a:rPr>
              <a:t>C</a:t>
            </a:r>
            <a:endParaRPr lang="ko-KR" altLang="en-US" sz="3600" b="1" dirty="0"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282672" y="2202748"/>
            <a:ext cx="5551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accent1"/>
                </a:solidFill>
                <a:cs typeface="Arial" pitchFamily="34" charset="0"/>
              </a:rPr>
              <a:t>A</a:t>
            </a:r>
            <a:endParaRPr lang="ko-KR" altLang="en-US" sz="3600" b="1" dirty="0">
              <a:solidFill>
                <a:schemeClr val="accent1"/>
              </a:solidFill>
              <a:cs typeface="Arial" pitchFamily="34" charset="0"/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8630659" y="4587974"/>
            <a:ext cx="472389" cy="504056"/>
            <a:chOff x="8630659" y="4587974"/>
            <a:chExt cx="472389" cy="504056"/>
          </a:xfrm>
        </p:grpSpPr>
        <p:sp>
          <p:nvSpPr>
            <p:cNvPr id="30" name="Right Triangle 29"/>
            <p:cNvSpPr/>
            <p:nvPr/>
          </p:nvSpPr>
          <p:spPr>
            <a:xfrm flipH="1">
              <a:off x="8630659" y="4587974"/>
              <a:ext cx="432048" cy="504056"/>
            </a:xfrm>
            <a:prstGeom prst="rtTriangle">
              <a:avLst/>
            </a:prstGeom>
            <a:solidFill>
              <a:srgbClr val="F8B2A3">
                <a:alpha val="51000"/>
              </a:srgbClr>
            </a:solidFill>
            <a:ln>
              <a:noFill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MY" sz="1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8748464" y="4808606"/>
              <a:ext cx="3545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MY" sz="12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</a:rPr>
                <a:t>34</a:t>
              </a:r>
              <a:endParaRPr lang="en-MY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38782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/>
          <p:cNvSpPr txBox="1">
            <a:spLocks/>
          </p:cNvSpPr>
          <p:nvPr/>
        </p:nvSpPr>
        <p:spPr>
          <a:xfrm>
            <a:off x="15240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3600" b="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JAWATAN SIMPANAN LATIHAN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 Placeholder 39"/>
          <p:cNvSpPr txBox="1">
            <a:spLocks/>
          </p:cNvSpPr>
          <p:nvPr/>
        </p:nvSpPr>
        <p:spPr>
          <a:xfrm>
            <a:off x="15240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MY" i="1" dirty="0" smtClean="0"/>
              <a:t>DIREKTORI PEGAWAI JSL</a:t>
            </a:r>
            <a:endParaRPr lang="en-MY" i="1" dirty="0"/>
          </a:p>
        </p:txBody>
      </p:sp>
      <p:sp>
        <p:nvSpPr>
          <p:cNvPr id="2" name="TextBox 1"/>
          <p:cNvSpPr txBox="1"/>
          <p:nvPr/>
        </p:nvSpPr>
        <p:spPr>
          <a:xfrm>
            <a:off x="1475656" y="1419622"/>
            <a:ext cx="252028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EN. MOHD AKBAL GHAZALI</a:t>
            </a:r>
          </a:p>
          <a:p>
            <a:r>
              <a:rPr lang="en-US" sz="1000" dirty="0" smtClean="0"/>
              <a:t>KPSU</a:t>
            </a:r>
          </a:p>
          <a:p>
            <a:r>
              <a:rPr lang="en-US" sz="1000" dirty="0" smtClean="0">
                <a:hlinkClick r:id="rId2"/>
              </a:rPr>
              <a:t>mohdakbal@moh.gov.my</a:t>
            </a:r>
            <a:r>
              <a:rPr lang="en-US" sz="1000" dirty="0" smtClean="0"/>
              <a:t> | 03-88850718</a:t>
            </a:r>
            <a:endParaRPr lang="en-US" sz="1000" dirty="0"/>
          </a:p>
        </p:txBody>
      </p:sp>
      <p:sp>
        <p:nvSpPr>
          <p:cNvPr id="7" name="TextBox 6"/>
          <p:cNvSpPr txBox="1"/>
          <p:nvPr/>
        </p:nvSpPr>
        <p:spPr>
          <a:xfrm>
            <a:off x="1475656" y="2060912"/>
            <a:ext cx="295232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CIK NOOR AMIRAH ALIAA NOOR AZHURIL</a:t>
            </a:r>
          </a:p>
          <a:p>
            <a:r>
              <a:rPr lang="en-US" sz="1000" dirty="0" smtClean="0"/>
              <a:t>PSU</a:t>
            </a:r>
          </a:p>
          <a:p>
            <a:r>
              <a:rPr lang="en-US" sz="1000" dirty="0" smtClean="0">
                <a:hlinkClick r:id="rId3"/>
              </a:rPr>
              <a:t>amirahaliaa@moh.gov.my</a:t>
            </a:r>
            <a:r>
              <a:rPr lang="en-US" sz="1000" dirty="0" smtClean="0"/>
              <a:t> | 03-88850600 (6228)</a:t>
            </a:r>
            <a:endParaRPr lang="en-US" sz="1000" dirty="0"/>
          </a:p>
        </p:txBody>
      </p:sp>
      <p:sp>
        <p:nvSpPr>
          <p:cNvPr id="8" name="TextBox 7"/>
          <p:cNvSpPr txBox="1"/>
          <p:nvPr/>
        </p:nvSpPr>
        <p:spPr>
          <a:xfrm>
            <a:off x="1475656" y="2706876"/>
            <a:ext cx="259228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HAJAH FAUZIAH AYOB</a:t>
            </a:r>
          </a:p>
          <a:p>
            <a:r>
              <a:rPr lang="en-US" sz="1000" dirty="0" smtClean="0"/>
              <a:t>PPTT</a:t>
            </a:r>
          </a:p>
          <a:p>
            <a:r>
              <a:rPr lang="en-US" sz="1000" dirty="0" smtClean="0"/>
              <a:t>fauziah.ayob@moh.gov.my | 03-88850631</a:t>
            </a:r>
            <a:endParaRPr lang="en-US" sz="1000" dirty="0"/>
          </a:p>
        </p:txBody>
      </p:sp>
      <p:sp>
        <p:nvSpPr>
          <p:cNvPr id="9" name="TextBox 8"/>
          <p:cNvSpPr txBox="1"/>
          <p:nvPr/>
        </p:nvSpPr>
        <p:spPr>
          <a:xfrm>
            <a:off x="1475656" y="3352840"/>
            <a:ext cx="273630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PN. ROSNADHIRAH OTHMAN</a:t>
            </a:r>
          </a:p>
          <a:p>
            <a:r>
              <a:rPr lang="en-US" sz="1000" dirty="0" smtClean="0"/>
              <a:t>PT(J) 1 : </a:t>
            </a:r>
            <a:r>
              <a:rPr lang="en-US" sz="1000" dirty="0" err="1" smtClean="0"/>
              <a:t>i</a:t>
            </a:r>
            <a:r>
              <a:rPr lang="en-US" sz="1000" dirty="0" smtClean="0"/>
              <a:t>-SYSTEM UPM, UIAM, UITM</a:t>
            </a:r>
          </a:p>
          <a:p>
            <a:r>
              <a:rPr lang="en-US" sz="1000" dirty="0" smtClean="0">
                <a:hlinkClick r:id="rId2"/>
              </a:rPr>
              <a:t>jsl_bpl@moh.gov.my</a:t>
            </a:r>
            <a:r>
              <a:rPr lang="en-US" sz="1000" dirty="0" smtClean="0"/>
              <a:t> | 03-88850600 (6078)</a:t>
            </a:r>
            <a:endParaRPr lang="en-US" sz="1000" dirty="0"/>
          </a:p>
        </p:txBody>
      </p:sp>
      <p:sp>
        <p:nvSpPr>
          <p:cNvPr id="10" name="TextBox 9"/>
          <p:cNvSpPr txBox="1"/>
          <p:nvPr/>
        </p:nvSpPr>
        <p:spPr>
          <a:xfrm>
            <a:off x="1475656" y="3998804"/>
            <a:ext cx="273630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PN. JULIANA HASSAN</a:t>
            </a:r>
          </a:p>
          <a:p>
            <a:r>
              <a:rPr lang="en-US" sz="1000" dirty="0" smtClean="0"/>
              <a:t>PT(J) 2 : </a:t>
            </a:r>
            <a:r>
              <a:rPr lang="en-US" sz="1000" dirty="0" err="1"/>
              <a:t>i</a:t>
            </a:r>
            <a:r>
              <a:rPr lang="en-US" sz="1000" dirty="0"/>
              <a:t>-SYSTEM </a:t>
            </a:r>
            <a:r>
              <a:rPr lang="en-US" sz="1000" dirty="0" smtClean="0"/>
              <a:t>UM (A-M)</a:t>
            </a:r>
            <a:endParaRPr lang="en-US" sz="1000" dirty="0"/>
          </a:p>
          <a:p>
            <a:r>
              <a:rPr lang="en-US" sz="1000" dirty="0" smtClean="0">
                <a:hlinkClick r:id="rId4"/>
              </a:rPr>
              <a:t>jsl_bpl@moh.gov.my</a:t>
            </a:r>
            <a:r>
              <a:rPr lang="en-US" sz="1000" dirty="0" smtClean="0"/>
              <a:t> | 03-88850600 (6029)</a:t>
            </a:r>
            <a:endParaRPr lang="en-US" sz="1000" dirty="0"/>
          </a:p>
        </p:txBody>
      </p:sp>
      <p:sp>
        <p:nvSpPr>
          <p:cNvPr id="11" name="TextBox 10"/>
          <p:cNvSpPr txBox="1"/>
          <p:nvPr/>
        </p:nvSpPr>
        <p:spPr>
          <a:xfrm>
            <a:off x="5004048" y="1419622"/>
            <a:ext cx="316835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CIK MAHFUZAH ABDUL AZIZ</a:t>
            </a:r>
          </a:p>
          <a:p>
            <a:r>
              <a:rPr lang="en-US" sz="1000" dirty="0" smtClean="0"/>
              <a:t>PT(J) 3 : </a:t>
            </a:r>
            <a:r>
              <a:rPr lang="en-US" sz="1000" dirty="0"/>
              <a:t>PT(J) 2 : </a:t>
            </a:r>
            <a:r>
              <a:rPr lang="en-US" sz="1000" dirty="0" err="1"/>
              <a:t>i</a:t>
            </a:r>
            <a:r>
              <a:rPr lang="en-US" sz="1000" dirty="0"/>
              <a:t>-SYSTEM </a:t>
            </a:r>
            <a:r>
              <a:rPr lang="en-US" sz="1000" dirty="0" smtClean="0"/>
              <a:t>USM </a:t>
            </a:r>
            <a:r>
              <a:rPr lang="en-US" sz="1000" dirty="0"/>
              <a:t>(A-M</a:t>
            </a:r>
            <a:r>
              <a:rPr lang="en-US" sz="1000" dirty="0" smtClean="0"/>
              <a:t>), UNIMAS</a:t>
            </a:r>
          </a:p>
          <a:p>
            <a:r>
              <a:rPr lang="en-US" sz="1000" dirty="0" smtClean="0">
                <a:hlinkClick r:id="rId4"/>
              </a:rPr>
              <a:t>jsl_bpl@moh.gov.my</a:t>
            </a:r>
            <a:r>
              <a:rPr lang="en-US" sz="1000" dirty="0" smtClean="0"/>
              <a:t> | 03-88850754</a:t>
            </a:r>
            <a:endParaRPr lang="en-US" sz="1000" dirty="0"/>
          </a:p>
        </p:txBody>
      </p:sp>
      <p:sp>
        <p:nvSpPr>
          <p:cNvPr id="12" name="TextBox 11"/>
          <p:cNvSpPr txBox="1"/>
          <p:nvPr/>
        </p:nvSpPr>
        <p:spPr>
          <a:xfrm>
            <a:off x="5004048" y="2060912"/>
            <a:ext cx="252028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PN. ROSMINAH TAMIT</a:t>
            </a:r>
          </a:p>
          <a:p>
            <a:r>
              <a:rPr lang="en-US" sz="1000" dirty="0" smtClean="0"/>
              <a:t>PT(J) 4 : </a:t>
            </a:r>
            <a:r>
              <a:rPr lang="en-US" sz="1000" dirty="0"/>
              <a:t>: </a:t>
            </a:r>
            <a:r>
              <a:rPr lang="en-US" sz="1000" dirty="0" err="1"/>
              <a:t>i</a:t>
            </a:r>
            <a:r>
              <a:rPr lang="en-US" sz="1000" dirty="0"/>
              <a:t>-SYSTEM USM </a:t>
            </a:r>
            <a:r>
              <a:rPr lang="en-US" sz="1000" dirty="0" smtClean="0"/>
              <a:t>(N-Z)</a:t>
            </a:r>
          </a:p>
          <a:p>
            <a:r>
              <a:rPr lang="en-US" sz="1000" dirty="0">
                <a:hlinkClick r:id="rId4"/>
              </a:rPr>
              <a:t>jsl_bpl@moh.gov.my</a:t>
            </a:r>
            <a:r>
              <a:rPr lang="en-US" sz="1000" dirty="0"/>
              <a:t> | </a:t>
            </a:r>
            <a:r>
              <a:rPr lang="en-US" sz="1000" dirty="0" smtClean="0"/>
              <a:t>03-88850752</a:t>
            </a:r>
            <a:endParaRPr lang="en-US" sz="1000" dirty="0"/>
          </a:p>
        </p:txBody>
      </p:sp>
      <p:sp>
        <p:nvSpPr>
          <p:cNvPr id="13" name="TextBox 12"/>
          <p:cNvSpPr txBox="1"/>
          <p:nvPr/>
        </p:nvSpPr>
        <p:spPr>
          <a:xfrm>
            <a:off x="5004048" y="2702202"/>
            <a:ext cx="252028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CIK SALAZEHAN ABD MALEK</a:t>
            </a:r>
          </a:p>
          <a:p>
            <a:r>
              <a:rPr lang="en-US" sz="1000" dirty="0"/>
              <a:t>PT(J) </a:t>
            </a:r>
            <a:r>
              <a:rPr lang="en-US" sz="1000" dirty="0" smtClean="0"/>
              <a:t>5 </a:t>
            </a:r>
            <a:r>
              <a:rPr lang="en-US" sz="1000" dirty="0"/>
              <a:t>: : </a:t>
            </a:r>
            <a:r>
              <a:rPr lang="en-US" sz="1000" dirty="0" err="1"/>
              <a:t>i</a:t>
            </a:r>
            <a:r>
              <a:rPr lang="en-US" sz="1000" dirty="0"/>
              <a:t>-SYSTEM </a:t>
            </a:r>
            <a:r>
              <a:rPr lang="en-US" sz="1000" dirty="0" smtClean="0"/>
              <a:t>UKM </a:t>
            </a:r>
            <a:r>
              <a:rPr lang="en-US" sz="1000" dirty="0"/>
              <a:t>(N-Z</a:t>
            </a:r>
            <a:r>
              <a:rPr lang="en-US" sz="1000" dirty="0" smtClean="0"/>
              <a:t>), UMS</a:t>
            </a:r>
            <a:endParaRPr lang="en-US" sz="1000" dirty="0"/>
          </a:p>
          <a:p>
            <a:r>
              <a:rPr lang="en-US" sz="1000" dirty="0">
                <a:hlinkClick r:id="rId4"/>
              </a:rPr>
              <a:t>jsl_bpl@moh.gov.my</a:t>
            </a:r>
            <a:r>
              <a:rPr lang="en-US" sz="1000" dirty="0"/>
              <a:t> | </a:t>
            </a:r>
            <a:r>
              <a:rPr lang="en-US" sz="1000" dirty="0" smtClean="0"/>
              <a:t>03-88850759</a:t>
            </a:r>
            <a:endParaRPr lang="en-US" sz="1000" dirty="0"/>
          </a:p>
        </p:txBody>
      </p:sp>
      <p:sp>
        <p:nvSpPr>
          <p:cNvPr id="14" name="TextBox 13"/>
          <p:cNvSpPr txBox="1"/>
          <p:nvPr/>
        </p:nvSpPr>
        <p:spPr>
          <a:xfrm>
            <a:off x="5004048" y="3339762"/>
            <a:ext cx="252028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PN. SITI AZURA RAMLI</a:t>
            </a:r>
          </a:p>
          <a:p>
            <a:r>
              <a:rPr lang="en-US" sz="1000" dirty="0"/>
              <a:t>PT(J) </a:t>
            </a:r>
            <a:r>
              <a:rPr lang="en-US" sz="1000" dirty="0" smtClean="0"/>
              <a:t>6 </a:t>
            </a:r>
            <a:r>
              <a:rPr lang="en-US" sz="1000" dirty="0"/>
              <a:t>: : </a:t>
            </a:r>
            <a:r>
              <a:rPr lang="en-US" sz="1000" dirty="0" err="1"/>
              <a:t>i</a:t>
            </a:r>
            <a:r>
              <a:rPr lang="en-US" sz="1000" dirty="0"/>
              <a:t>-SYSTEM </a:t>
            </a:r>
            <a:r>
              <a:rPr lang="en-US" sz="1000" dirty="0" smtClean="0"/>
              <a:t>UM </a:t>
            </a:r>
            <a:r>
              <a:rPr lang="en-US" sz="1000" dirty="0"/>
              <a:t>(N-Z</a:t>
            </a:r>
            <a:r>
              <a:rPr lang="en-US" sz="1000" dirty="0" smtClean="0"/>
              <a:t>)</a:t>
            </a:r>
            <a:endParaRPr lang="en-US" sz="1000" dirty="0"/>
          </a:p>
          <a:p>
            <a:r>
              <a:rPr lang="en-US" sz="1000" dirty="0">
                <a:hlinkClick r:id="rId4"/>
              </a:rPr>
              <a:t>jsl_bpl@moh.gov.my</a:t>
            </a:r>
            <a:r>
              <a:rPr lang="en-US" sz="1000" dirty="0"/>
              <a:t> | </a:t>
            </a:r>
            <a:r>
              <a:rPr lang="en-US" sz="1000" dirty="0" smtClean="0"/>
              <a:t>03-88850724</a:t>
            </a:r>
            <a:endParaRPr lang="en-US" sz="1000" dirty="0"/>
          </a:p>
        </p:txBody>
      </p:sp>
      <p:sp>
        <p:nvSpPr>
          <p:cNvPr id="15" name="TextBox 14"/>
          <p:cNvSpPr txBox="1"/>
          <p:nvPr/>
        </p:nvSpPr>
        <p:spPr>
          <a:xfrm>
            <a:off x="5004048" y="3977322"/>
            <a:ext cx="252028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PN. ROZITA MOHAMED TAHIR</a:t>
            </a:r>
          </a:p>
          <a:p>
            <a:r>
              <a:rPr lang="en-US" sz="1000" dirty="0"/>
              <a:t>PT(J) </a:t>
            </a:r>
            <a:r>
              <a:rPr lang="en-US" sz="1000" dirty="0" smtClean="0"/>
              <a:t>7 </a:t>
            </a:r>
            <a:r>
              <a:rPr lang="en-US" sz="1000" dirty="0"/>
              <a:t>: : </a:t>
            </a:r>
            <a:r>
              <a:rPr lang="en-US" sz="1000" dirty="0" err="1"/>
              <a:t>i</a:t>
            </a:r>
            <a:r>
              <a:rPr lang="en-US" sz="1000" dirty="0"/>
              <a:t>-SYSTEM </a:t>
            </a:r>
            <a:r>
              <a:rPr lang="en-US" sz="1000" dirty="0" smtClean="0"/>
              <a:t>UKM (A-M)</a:t>
            </a:r>
            <a:endParaRPr lang="en-US" sz="1000" dirty="0"/>
          </a:p>
          <a:p>
            <a:r>
              <a:rPr lang="en-US" sz="1000" dirty="0">
                <a:hlinkClick r:id="rId4"/>
              </a:rPr>
              <a:t>jsl_bpl@moh.gov.my</a:t>
            </a:r>
            <a:r>
              <a:rPr lang="en-US" sz="1000" dirty="0"/>
              <a:t> | </a:t>
            </a:r>
            <a:r>
              <a:rPr lang="en-US" sz="1000" dirty="0" smtClean="0"/>
              <a:t>03-88850765</a:t>
            </a:r>
            <a:endParaRPr lang="en-US" sz="1000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5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334291"/>
            <a:ext cx="634655" cy="63465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987261"/>
            <a:ext cx="630936" cy="630936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2645970"/>
            <a:ext cx="630936" cy="630936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3285054"/>
            <a:ext cx="630936" cy="630936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5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3921866"/>
            <a:ext cx="630936" cy="630936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5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1338010"/>
            <a:ext cx="630936" cy="630936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5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7627" y="2017769"/>
            <a:ext cx="630936" cy="630936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5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7627" y="2632260"/>
            <a:ext cx="630936" cy="630936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5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7627" y="3263196"/>
            <a:ext cx="630936" cy="630936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5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7627" y="3915990"/>
            <a:ext cx="630936" cy="630936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04760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foregroundMark x1="38333" y1="48363" x2="38333" y2="48363"/>
                        <a14:foregroundMark x1="58929" y1="51134" x2="58929" y2="5113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637"/>
          <a:stretch/>
        </p:blipFill>
        <p:spPr>
          <a:xfrm>
            <a:off x="2123728" y="1563638"/>
            <a:ext cx="4896544" cy="2329043"/>
          </a:xfrm>
          <a:prstGeom prst="ellipse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93799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2699792" y="3829794"/>
            <a:ext cx="3585690" cy="576063"/>
          </a:xfrm>
        </p:spPr>
        <p:txBody>
          <a:bodyPr/>
          <a:lstStyle/>
          <a:p>
            <a:r>
              <a:rPr lang="en-US" altLang="ko-K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TERIMA KASIH</a:t>
            </a:r>
            <a:endParaRPr lang="ko-KR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2368326" y="4408531"/>
            <a:ext cx="4407346" cy="288032"/>
          </a:xfrm>
        </p:spPr>
        <p:txBody>
          <a:bodyPr/>
          <a:lstStyle/>
          <a:p>
            <a:pPr lvl="0"/>
            <a:r>
              <a:rPr lang="en-US" altLang="ko-KR" dirty="0" smtClean="0"/>
              <a:t>JAWATAN SIMPANAN LATIHAN | 28 JULAI 2020</a:t>
            </a:r>
            <a:endParaRPr lang="en-US" altLang="ko-KR" dirty="0"/>
          </a:p>
        </p:txBody>
      </p:sp>
      <p:sp>
        <p:nvSpPr>
          <p:cNvPr id="10" name="Oval 32"/>
          <p:cNvSpPr/>
          <p:nvPr/>
        </p:nvSpPr>
        <p:spPr>
          <a:xfrm>
            <a:off x="4242791" y="1739280"/>
            <a:ext cx="658417" cy="792088"/>
          </a:xfrm>
          <a:custGeom>
            <a:avLst/>
            <a:gdLst/>
            <a:ahLst/>
            <a:cxnLst/>
            <a:rect l="l" t="t" r="r" b="b"/>
            <a:pathLst>
              <a:path w="2671236" h="3213546">
                <a:moveTo>
                  <a:pt x="1336943" y="151152"/>
                </a:moveTo>
                <a:cubicBezTo>
                  <a:pt x="1223677" y="151152"/>
                  <a:pt x="1131857" y="242973"/>
                  <a:pt x="1131857" y="356239"/>
                </a:cubicBezTo>
                <a:cubicBezTo>
                  <a:pt x="1131857" y="469506"/>
                  <a:pt x="1223677" y="561326"/>
                  <a:pt x="1336943" y="561326"/>
                </a:cubicBezTo>
                <a:cubicBezTo>
                  <a:pt x="1450210" y="561326"/>
                  <a:pt x="1542030" y="469506"/>
                  <a:pt x="1542030" y="356239"/>
                </a:cubicBezTo>
                <a:cubicBezTo>
                  <a:pt x="1542030" y="242973"/>
                  <a:pt x="1450210" y="151152"/>
                  <a:pt x="1336943" y="151152"/>
                </a:cubicBezTo>
                <a:close/>
                <a:moveTo>
                  <a:pt x="1336943" y="0"/>
                </a:moveTo>
                <a:cubicBezTo>
                  <a:pt x="1533689" y="0"/>
                  <a:pt x="1693182" y="159493"/>
                  <a:pt x="1693182" y="356239"/>
                </a:cubicBezTo>
                <a:cubicBezTo>
                  <a:pt x="1693182" y="499348"/>
                  <a:pt x="1608797" y="622748"/>
                  <a:pt x="1486649" y="678491"/>
                </a:cubicBezTo>
                <a:lnTo>
                  <a:pt x="1504985" y="861628"/>
                </a:lnTo>
                <a:lnTo>
                  <a:pt x="2050955" y="861628"/>
                </a:lnTo>
                <a:cubicBezTo>
                  <a:pt x="2073924" y="808095"/>
                  <a:pt x="2127168" y="770742"/>
                  <a:pt x="2189136" y="770742"/>
                </a:cubicBezTo>
                <a:cubicBezTo>
                  <a:pt x="2272476" y="770742"/>
                  <a:pt x="2340037" y="838303"/>
                  <a:pt x="2340037" y="921643"/>
                </a:cubicBezTo>
                <a:cubicBezTo>
                  <a:pt x="2340037" y="1004983"/>
                  <a:pt x="2272476" y="1072544"/>
                  <a:pt x="2189136" y="1072544"/>
                </a:cubicBezTo>
                <a:cubicBezTo>
                  <a:pt x="2127168" y="1072544"/>
                  <a:pt x="2073924" y="1035191"/>
                  <a:pt x="2050955" y="981658"/>
                </a:cubicBezTo>
                <a:lnTo>
                  <a:pt x="1517002" y="981658"/>
                </a:lnTo>
                <a:lnTo>
                  <a:pt x="1678124" y="2590970"/>
                </a:lnTo>
                <a:cubicBezTo>
                  <a:pt x="2063444" y="2451708"/>
                  <a:pt x="2360829" y="2287813"/>
                  <a:pt x="2381761" y="1860600"/>
                </a:cubicBezTo>
                <a:cubicBezTo>
                  <a:pt x="2329006" y="1862811"/>
                  <a:pt x="2276981" y="1871755"/>
                  <a:pt x="2228094" y="1886075"/>
                </a:cubicBezTo>
                <a:cubicBezTo>
                  <a:pt x="2324645" y="1771974"/>
                  <a:pt x="2415523" y="1665436"/>
                  <a:pt x="2449665" y="1504055"/>
                </a:cubicBezTo>
                <a:cubicBezTo>
                  <a:pt x="2485699" y="1663545"/>
                  <a:pt x="2574685" y="1764408"/>
                  <a:pt x="2671236" y="1886075"/>
                </a:cubicBezTo>
                <a:cubicBezTo>
                  <a:pt x="2622475" y="1872164"/>
                  <a:pt x="2568855" y="1862858"/>
                  <a:pt x="2513341" y="1860541"/>
                </a:cubicBezTo>
                <a:cubicBezTo>
                  <a:pt x="2486075" y="2436981"/>
                  <a:pt x="2151724" y="2992040"/>
                  <a:pt x="1522375" y="3040581"/>
                </a:cubicBezTo>
                <a:cubicBezTo>
                  <a:pt x="1427529" y="3119259"/>
                  <a:pt x="1392747" y="3155891"/>
                  <a:pt x="1336943" y="3213546"/>
                </a:cubicBezTo>
                <a:cubicBezTo>
                  <a:pt x="1284048" y="3153728"/>
                  <a:pt x="1252174" y="3120936"/>
                  <a:pt x="1157234" y="3046101"/>
                </a:cubicBezTo>
                <a:cubicBezTo>
                  <a:pt x="592479" y="2980043"/>
                  <a:pt x="187829" y="2438320"/>
                  <a:pt x="160409" y="1860193"/>
                </a:cubicBezTo>
                <a:cubicBezTo>
                  <a:pt x="105366" y="1862056"/>
                  <a:pt x="50978" y="1871143"/>
                  <a:pt x="0" y="1886075"/>
                </a:cubicBezTo>
                <a:cubicBezTo>
                  <a:pt x="96552" y="1771974"/>
                  <a:pt x="187429" y="1665436"/>
                  <a:pt x="221571" y="1504055"/>
                </a:cubicBezTo>
                <a:cubicBezTo>
                  <a:pt x="257605" y="1663545"/>
                  <a:pt x="346591" y="1764408"/>
                  <a:pt x="443143" y="1886075"/>
                </a:cubicBezTo>
                <a:cubicBezTo>
                  <a:pt x="396276" y="1872705"/>
                  <a:pt x="344922" y="1863589"/>
                  <a:pt x="291687" y="1860996"/>
                </a:cubicBezTo>
                <a:cubicBezTo>
                  <a:pt x="313360" y="2289054"/>
                  <a:pt x="617325" y="2454996"/>
                  <a:pt x="1001768" y="2593980"/>
                </a:cubicBezTo>
                <a:lnTo>
                  <a:pt x="1157883" y="981658"/>
                </a:lnTo>
                <a:lnTo>
                  <a:pt x="666108" y="981658"/>
                </a:lnTo>
                <a:cubicBezTo>
                  <a:pt x="643139" y="1035191"/>
                  <a:pt x="589896" y="1072543"/>
                  <a:pt x="527928" y="1072543"/>
                </a:cubicBezTo>
                <a:cubicBezTo>
                  <a:pt x="444588" y="1072543"/>
                  <a:pt x="377027" y="1004982"/>
                  <a:pt x="377027" y="921642"/>
                </a:cubicBezTo>
                <a:cubicBezTo>
                  <a:pt x="377027" y="838302"/>
                  <a:pt x="444588" y="770741"/>
                  <a:pt x="527928" y="770741"/>
                </a:cubicBezTo>
                <a:cubicBezTo>
                  <a:pt x="589896" y="770741"/>
                  <a:pt x="643141" y="808095"/>
                  <a:pt x="666110" y="861628"/>
                </a:cubicBezTo>
                <a:lnTo>
                  <a:pt x="1169505" y="861628"/>
                </a:lnTo>
                <a:lnTo>
                  <a:pt x="1187237" y="678491"/>
                </a:lnTo>
                <a:cubicBezTo>
                  <a:pt x="1065090" y="622748"/>
                  <a:pt x="980704" y="499348"/>
                  <a:pt x="980704" y="356239"/>
                </a:cubicBezTo>
                <a:cubicBezTo>
                  <a:pt x="980704" y="159493"/>
                  <a:pt x="1140198" y="0"/>
                  <a:pt x="1336943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1215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 txBox="1">
            <a:spLocks/>
          </p:cNvSpPr>
          <p:nvPr/>
        </p:nvSpPr>
        <p:spPr>
          <a:xfrm>
            <a:off x="0" y="136245"/>
            <a:ext cx="9144000" cy="576064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JAWATAN SIMPANAN LATIHAN</a:t>
            </a:r>
            <a:endParaRPr lang="en-US" sz="3600" b="1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475656" y="1093671"/>
            <a:ext cx="6552728" cy="914400"/>
            <a:chOff x="1151472" y="3187501"/>
            <a:chExt cx="6552728" cy="914400"/>
          </a:xfrm>
        </p:grpSpPr>
        <p:sp>
          <p:nvSpPr>
            <p:cNvPr id="5" name="Pentagon 4"/>
            <p:cNvSpPr/>
            <p:nvPr/>
          </p:nvSpPr>
          <p:spPr>
            <a:xfrm>
              <a:off x="1633824" y="3347030"/>
              <a:ext cx="6070376" cy="720000"/>
            </a:xfrm>
            <a:prstGeom prst="homePlat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6" name="Pentagon 5"/>
            <p:cNvSpPr/>
            <p:nvPr/>
          </p:nvSpPr>
          <p:spPr>
            <a:xfrm>
              <a:off x="1633824" y="3284701"/>
              <a:ext cx="5914970" cy="720000"/>
            </a:xfrm>
            <a:prstGeom prst="homePlat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7" name="Diamond 6"/>
            <p:cNvSpPr/>
            <p:nvPr/>
          </p:nvSpPr>
          <p:spPr>
            <a:xfrm>
              <a:off x="1151472" y="3187501"/>
              <a:ext cx="914400" cy="914400"/>
            </a:xfrm>
            <a:prstGeom prst="diamond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/>
            </a:p>
          </p:txBody>
        </p:sp>
      </p:grpSp>
      <p:sp>
        <p:nvSpPr>
          <p:cNvPr id="8" name="직사각형 39"/>
          <p:cNvSpPr/>
          <p:nvPr/>
        </p:nvSpPr>
        <p:spPr>
          <a:xfrm>
            <a:off x="1717350" y="1297016"/>
            <a:ext cx="403184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ko-KR" sz="2800" b="1" dirty="0">
                <a:solidFill>
                  <a:schemeClr val="bg1"/>
                </a:solidFill>
                <a:cs typeface="Arial" pitchFamily="34" charset="0"/>
              </a:rPr>
              <a:t>1 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590873" y="1273712"/>
            <a:ext cx="4752528" cy="546274"/>
            <a:chOff x="2299400" y="1781114"/>
            <a:chExt cx="4576856" cy="546274"/>
          </a:xfrm>
        </p:grpSpPr>
        <p:sp>
          <p:nvSpPr>
            <p:cNvPr id="10" name="TextBox 10"/>
            <p:cNvSpPr txBox="1"/>
            <p:nvPr/>
          </p:nvSpPr>
          <p:spPr bwMode="auto">
            <a:xfrm>
              <a:off x="2299400" y="1781114"/>
              <a:ext cx="4576856" cy="276999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en-US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PENAWARAN</a:t>
              </a:r>
              <a:endPara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1" name="TextBox 12"/>
            <p:cNvSpPr txBox="1"/>
            <p:nvPr/>
          </p:nvSpPr>
          <p:spPr bwMode="auto">
            <a:xfrm>
              <a:off x="2299400" y="2050389"/>
              <a:ext cx="4576856" cy="276999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Pegawai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telah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menerima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b="1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surat</a:t>
              </a:r>
              <a:r>
                <a:rPr lang="en-US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b="1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tawaran</a:t>
              </a:r>
              <a:r>
                <a:rPr lang="en-US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b="1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sementara</a:t>
              </a:r>
              <a:r>
                <a:rPr lang="en-US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/ </a:t>
              </a:r>
              <a:r>
                <a:rPr lang="en-US" altLang="ko-KR" sz="1200" b="1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rasmi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1472650" y="2016698"/>
            <a:ext cx="6552728" cy="914400"/>
            <a:chOff x="1151472" y="3187501"/>
            <a:chExt cx="6552728" cy="914400"/>
          </a:xfrm>
        </p:grpSpPr>
        <p:sp>
          <p:nvSpPr>
            <p:cNvPr id="13" name="Pentagon 12"/>
            <p:cNvSpPr/>
            <p:nvPr/>
          </p:nvSpPr>
          <p:spPr>
            <a:xfrm>
              <a:off x="1633824" y="3347030"/>
              <a:ext cx="6070376" cy="720000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14" name="Pentagon 13"/>
            <p:cNvSpPr/>
            <p:nvPr/>
          </p:nvSpPr>
          <p:spPr>
            <a:xfrm>
              <a:off x="1633824" y="3284701"/>
              <a:ext cx="5914970" cy="720000"/>
            </a:xfrm>
            <a:prstGeom prst="homePlate">
              <a:avLst/>
            </a:prstGeom>
            <a:solidFill>
              <a:schemeClr val="bg1"/>
            </a:solidFill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15" name="Diamond 14"/>
            <p:cNvSpPr/>
            <p:nvPr/>
          </p:nvSpPr>
          <p:spPr>
            <a:xfrm>
              <a:off x="1151472" y="3187501"/>
              <a:ext cx="914400" cy="914400"/>
            </a:xfrm>
            <a:prstGeom prst="diamond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469644" y="2939725"/>
            <a:ext cx="6552728" cy="914400"/>
            <a:chOff x="1151472" y="3187501"/>
            <a:chExt cx="6552728" cy="914400"/>
          </a:xfrm>
        </p:grpSpPr>
        <p:sp>
          <p:nvSpPr>
            <p:cNvPr id="17" name="Pentagon 16"/>
            <p:cNvSpPr/>
            <p:nvPr/>
          </p:nvSpPr>
          <p:spPr>
            <a:xfrm>
              <a:off x="1633824" y="3347030"/>
              <a:ext cx="6070376" cy="720000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18" name="Pentagon 17"/>
            <p:cNvSpPr/>
            <p:nvPr/>
          </p:nvSpPr>
          <p:spPr>
            <a:xfrm>
              <a:off x="1633824" y="3284701"/>
              <a:ext cx="5914970" cy="720000"/>
            </a:xfrm>
            <a:prstGeom prst="homePlate">
              <a:avLst/>
            </a:prstGeom>
            <a:solidFill>
              <a:schemeClr val="bg1"/>
            </a:solidFill>
            <a:ln w="381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19" name="Diamond 18"/>
            <p:cNvSpPr/>
            <p:nvPr/>
          </p:nvSpPr>
          <p:spPr>
            <a:xfrm>
              <a:off x="1151472" y="3187501"/>
              <a:ext cx="914400" cy="914400"/>
            </a:xfrm>
            <a:prstGeom prst="diamond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1466638" y="3862752"/>
            <a:ext cx="6552728" cy="914400"/>
            <a:chOff x="1151472" y="3187501"/>
            <a:chExt cx="6552728" cy="914400"/>
          </a:xfrm>
        </p:grpSpPr>
        <p:sp>
          <p:nvSpPr>
            <p:cNvPr id="21" name="Pentagon 20"/>
            <p:cNvSpPr/>
            <p:nvPr/>
          </p:nvSpPr>
          <p:spPr>
            <a:xfrm>
              <a:off x="1633824" y="3347030"/>
              <a:ext cx="6070376" cy="720000"/>
            </a:xfrm>
            <a:prstGeom prst="homePlat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22" name="Pentagon 21"/>
            <p:cNvSpPr/>
            <p:nvPr/>
          </p:nvSpPr>
          <p:spPr>
            <a:xfrm>
              <a:off x="1633824" y="3284701"/>
              <a:ext cx="5914970" cy="720000"/>
            </a:xfrm>
            <a:prstGeom prst="homePlate">
              <a:avLst/>
            </a:prstGeom>
            <a:solidFill>
              <a:schemeClr val="bg1"/>
            </a:solidFill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23" name="Diamond 22"/>
            <p:cNvSpPr/>
            <p:nvPr/>
          </p:nvSpPr>
          <p:spPr>
            <a:xfrm>
              <a:off x="1151472" y="3187501"/>
              <a:ext cx="914400" cy="91440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sp>
        <p:nvSpPr>
          <p:cNvPr id="24" name="직사각형 39"/>
          <p:cNvSpPr/>
          <p:nvPr/>
        </p:nvSpPr>
        <p:spPr>
          <a:xfrm>
            <a:off x="1717350" y="2221538"/>
            <a:ext cx="403184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ko-KR" sz="2800" b="1" dirty="0">
                <a:solidFill>
                  <a:schemeClr val="bg1"/>
                </a:solidFill>
                <a:cs typeface="Arial" pitchFamily="34" charset="0"/>
              </a:rPr>
              <a:t>2 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2590873" y="2198234"/>
            <a:ext cx="4752528" cy="546274"/>
            <a:chOff x="2299400" y="1781114"/>
            <a:chExt cx="4576856" cy="546274"/>
          </a:xfrm>
        </p:grpSpPr>
        <p:sp>
          <p:nvSpPr>
            <p:cNvPr id="26" name="TextBox 10"/>
            <p:cNvSpPr txBox="1"/>
            <p:nvPr/>
          </p:nvSpPr>
          <p:spPr bwMode="auto">
            <a:xfrm>
              <a:off x="2299400" y="1781114"/>
              <a:ext cx="4576856" cy="276999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en-US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JAWATAN</a:t>
              </a:r>
              <a:endPara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7" name="TextBox 12"/>
            <p:cNvSpPr txBox="1"/>
            <p:nvPr/>
          </p:nvSpPr>
          <p:spPr bwMode="auto">
            <a:xfrm>
              <a:off x="2299400" y="2050389"/>
              <a:ext cx="4576856" cy="276999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Terbuka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kepada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Pegawai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dari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Kumpulan P&amp;P / </a:t>
              </a:r>
              <a:r>
                <a:rPr lang="en-US" altLang="ko-KR" sz="1200" b="1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Pelaksana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8" name="직사각형 39"/>
          <p:cNvSpPr/>
          <p:nvPr/>
        </p:nvSpPr>
        <p:spPr>
          <a:xfrm>
            <a:off x="1717350" y="3146060"/>
            <a:ext cx="403184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ko-KR" sz="2800" b="1" dirty="0">
                <a:solidFill>
                  <a:schemeClr val="bg1"/>
                </a:solidFill>
                <a:cs typeface="Arial" pitchFamily="34" charset="0"/>
              </a:rPr>
              <a:t>3 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2590873" y="3122756"/>
            <a:ext cx="4752528" cy="546274"/>
            <a:chOff x="2299400" y="1781114"/>
            <a:chExt cx="4576856" cy="546274"/>
          </a:xfrm>
        </p:grpSpPr>
        <p:sp>
          <p:nvSpPr>
            <p:cNvPr id="30" name="TextBox 10"/>
            <p:cNvSpPr txBox="1"/>
            <p:nvPr/>
          </p:nvSpPr>
          <p:spPr bwMode="auto">
            <a:xfrm>
              <a:off x="2299400" y="1781114"/>
              <a:ext cx="4576856" cy="276999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en-US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TEMPOH PENGAJIAN</a:t>
              </a:r>
              <a:endPara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1" name="TextBox 12"/>
            <p:cNvSpPr txBox="1"/>
            <p:nvPr/>
          </p:nvSpPr>
          <p:spPr bwMode="auto">
            <a:xfrm>
              <a:off x="2299400" y="2050389"/>
              <a:ext cx="4576856" cy="276999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Tempoh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pengajian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hendaklah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b="1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melebihi</a:t>
              </a:r>
              <a:r>
                <a:rPr lang="en-US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/ </a:t>
              </a:r>
              <a:r>
                <a:rPr lang="en-US" altLang="ko-KR" sz="1200" b="1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masih</a:t>
              </a:r>
              <a:r>
                <a:rPr lang="en-US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b="1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berbaki</a:t>
              </a:r>
              <a:r>
                <a:rPr lang="en-US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12 </a:t>
              </a:r>
              <a:r>
                <a:rPr lang="en-US" altLang="ko-KR" sz="1200" b="1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bulan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2" name="직사각형 39"/>
          <p:cNvSpPr/>
          <p:nvPr/>
        </p:nvSpPr>
        <p:spPr>
          <a:xfrm>
            <a:off x="1717350" y="4070582"/>
            <a:ext cx="403184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ko-KR" sz="2800" b="1" dirty="0">
                <a:solidFill>
                  <a:schemeClr val="bg1"/>
                </a:solidFill>
                <a:cs typeface="Arial" pitchFamily="34" charset="0"/>
              </a:rPr>
              <a:t>4 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2539229" y="4050716"/>
            <a:ext cx="4804172" cy="542836"/>
            <a:chOff x="2249665" y="1784552"/>
            <a:chExt cx="4626591" cy="542836"/>
          </a:xfrm>
        </p:grpSpPr>
        <p:sp>
          <p:nvSpPr>
            <p:cNvPr id="34" name="TextBox 10"/>
            <p:cNvSpPr txBox="1"/>
            <p:nvPr/>
          </p:nvSpPr>
          <p:spPr bwMode="auto">
            <a:xfrm>
              <a:off x="2249665" y="1784552"/>
              <a:ext cx="4576856" cy="276999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en-US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KELULUSAN</a:t>
              </a:r>
              <a:endPara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5" name="TextBox 12"/>
            <p:cNvSpPr txBox="1"/>
            <p:nvPr/>
          </p:nvSpPr>
          <p:spPr bwMode="auto">
            <a:xfrm>
              <a:off x="2299400" y="2050389"/>
              <a:ext cx="4576856" cy="276999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Tertakluk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kepada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b="1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keputusan</a:t>
              </a:r>
              <a:r>
                <a:rPr lang="en-US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b="1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Mesyuarat</a:t>
              </a:r>
              <a:r>
                <a:rPr lang="en-US" altLang="ko-KR" sz="12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dan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jumlah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b="1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kekosongan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6" name="Text Placeholder 2"/>
          <p:cNvSpPr txBox="1">
            <a:spLocks/>
          </p:cNvSpPr>
          <p:nvPr/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ko-KR" sz="1400" i="1" dirty="0" smtClean="0"/>
              <a:t>SYARAT-SYARAT PENEMPATAN KE JSL</a:t>
            </a:r>
            <a:endParaRPr lang="en-US" altLang="ko-KR" sz="1400" i="1" dirty="0"/>
          </a:p>
        </p:txBody>
      </p:sp>
      <p:grpSp>
        <p:nvGrpSpPr>
          <p:cNvPr id="37" name="Google Shape;1145;p27"/>
          <p:cNvGrpSpPr/>
          <p:nvPr/>
        </p:nvGrpSpPr>
        <p:grpSpPr>
          <a:xfrm>
            <a:off x="8630659" y="4587974"/>
            <a:ext cx="472389" cy="504056"/>
            <a:chOff x="8630659" y="4587974"/>
            <a:chExt cx="472389" cy="504056"/>
          </a:xfrm>
        </p:grpSpPr>
        <p:sp>
          <p:nvSpPr>
            <p:cNvPr id="38" name="Google Shape;1146;p27"/>
            <p:cNvSpPr/>
            <p:nvPr/>
          </p:nvSpPr>
          <p:spPr>
            <a:xfrm flipH="1">
              <a:off x="8630659" y="4587974"/>
              <a:ext cx="432048" cy="504056"/>
            </a:xfrm>
            <a:prstGeom prst="rtTriangle">
              <a:avLst/>
            </a:prstGeom>
            <a:solidFill>
              <a:srgbClr val="F8B2A3">
                <a:alpha val="5098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" name="Google Shape;1147;p27"/>
            <p:cNvSpPr txBox="1"/>
            <p:nvPr/>
          </p:nvSpPr>
          <p:spPr>
            <a:xfrm>
              <a:off x="8748464" y="4808606"/>
              <a:ext cx="354584" cy="2769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 b="1" dirty="0" smtClean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4</a:t>
              </a:r>
              <a:endParaRPr sz="12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95055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601605" y="2123516"/>
            <a:ext cx="7992888" cy="0"/>
          </a:xfrm>
          <a:prstGeom prst="line">
            <a:avLst/>
          </a:prstGeom>
          <a:ln w="25400">
            <a:solidFill>
              <a:schemeClr val="accent6"/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-4564" y="123478"/>
            <a:ext cx="9144000" cy="576064"/>
          </a:xfrm>
        </p:spPr>
        <p:txBody>
          <a:bodyPr/>
          <a:lstStyle/>
          <a:p>
            <a:r>
              <a:rPr lang="en-US" altLang="ko-KR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JAWATAN SIMPANAN LATIHAN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i="1" dirty="0" smtClean="0"/>
              <a:t>KEMASUKAN KE JSL</a:t>
            </a:r>
            <a:endParaRPr lang="en-US" altLang="ko-KR" i="1" dirty="0"/>
          </a:p>
        </p:txBody>
      </p:sp>
      <p:grpSp>
        <p:nvGrpSpPr>
          <p:cNvPr id="11" name="Group 10"/>
          <p:cNvGrpSpPr/>
          <p:nvPr/>
        </p:nvGrpSpPr>
        <p:grpSpPr>
          <a:xfrm>
            <a:off x="1175029" y="1727472"/>
            <a:ext cx="792088" cy="792088"/>
            <a:chOff x="1835696" y="2517293"/>
            <a:chExt cx="792088" cy="792088"/>
          </a:xfrm>
        </p:grpSpPr>
        <p:sp>
          <p:nvSpPr>
            <p:cNvPr id="10" name="Diamond 9"/>
            <p:cNvSpPr/>
            <p:nvPr/>
          </p:nvSpPr>
          <p:spPr>
            <a:xfrm>
              <a:off x="1835696" y="2517293"/>
              <a:ext cx="792088" cy="792088"/>
            </a:xfrm>
            <a:prstGeom prst="diamond">
              <a:avLst/>
            </a:prstGeom>
            <a:solidFill>
              <a:schemeClr val="bg1"/>
            </a:solidFill>
            <a:ln w="381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9" name="Diamond 8"/>
            <p:cNvSpPr/>
            <p:nvPr/>
          </p:nvSpPr>
          <p:spPr>
            <a:xfrm>
              <a:off x="1901658" y="2583255"/>
              <a:ext cx="660164" cy="660164"/>
            </a:xfrm>
            <a:prstGeom prst="diamond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2681951" y="1727472"/>
            <a:ext cx="792088" cy="792088"/>
            <a:chOff x="1835696" y="2517293"/>
            <a:chExt cx="792088" cy="792088"/>
          </a:xfrm>
        </p:grpSpPr>
        <p:sp>
          <p:nvSpPr>
            <p:cNvPr id="13" name="Diamond 12"/>
            <p:cNvSpPr/>
            <p:nvPr/>
          </p:nvSpPr>
          <p:spPr>
            <a:xfrm>
              <a:off x="1835696" y="2517293"/>
              <a:ext cx="792088" cy="792088"/>
            </a:xfrm>
            <a:prstGeom prst="diamond">
              <a:avLst/>
            </a:prstGeom>
            <a:solidFill>
              <a:schemeClr val="bg1"/>
            </a:solidFill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14" name="Diamond 13"/>
            <p:cNvSpPr/>
            <p:nvPr/>
          </p:nvSpPr>
          <p:spPr>
            <a:xfrm>
              <a:off x="1901658" y="2583255"/>
              <a:ext cx="660164" cy="66016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4194119" y="1727472"/>
            <a:ext cx="792088" cy="792088"/>
            <a:chOff x="1835696" y="2517293"/>
            <a:chExt cx="792088" cy="792088"/>
          </a:xfrm>
        </p:grpSpPr>
        <p:sp>
          <p:nvSpPr>
            <p:cNvPr id="16" name="Diamond 15"/>
            <p:cNvSpPr/>
            <p:nvPr/>
          </p:nvSpPr>
          <p:spPr>
            <a:xfrm>
              <a:off x="1835696" y="2517293"/>
              <a:ext cx="792088" cy="792088"/>
            </a:xfrm>
            <a:prstGeom prst="diamond">
              <a:avLst/>
            </a:prstGeom>
            <a:solidFill>
              <a:schemeClr val="bg1"/>
            </a:solidFill>
            <a:ln w="381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/>
            </a:p>
          </p:txBody>
        </p:sp>
        <p:sp>
          <p:nvSpPr>
            <p:cNvPr id="17" name="Diamond 16"/>
            <p:cNvSpPr/>
            <p:nvPr/>
          </p:nvSpPr>
          <p:spPr>
            <a:xfrm>
              <a:off x="1901658" y="2583255"/>
              <a:ext cx="660164" cy="660164"/>
            </a:xfrm>
            <a:prstGeom prst="diamond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5706287" y="1727472"/>
            <a:ext cx="792088" cy="792088"/>
            <a:chOff x="1835696" y="2517293"/>
            <a:chExt cx="792088" cy="792088"/>
          </a:xfrm>
        </p:grpSpPr>
        <p:sp>
          <p:nvSpPr>
            <p:cNvPr id="19" name="Diamond 18"/>
            <p:cNvSpPr/>
            <p:nvPr/>
          </p:nvSpPr>
          <p:spPr>
            <a:xfrm>
              <a:off x="1835696" y="2517293"/>
              <a:ext cx="792088" cy="792088"/>
            </a:xfrm>
            <a:prstGeom prst="diamond">
              <a:avLst/>
            </a:prstGeom>
            <a:solidFill>
              <a:schemeClr val="bg1"/>
            </a:solidFill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20" name="Diamond 19"/>
            <p:cNvSpPr/>
            <p:nvPr/>
          </p:nvSpPr>
          <p:spPr>
            <a:xfrm>
              <a:off x="1901658" y="2583255"/>
              <a:ext cx="660164" cy="660164"/>
            </a:xfrm>
            <a:prstGeom prst="diamond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7154904" y="1626452"/>
            <a:ext cx="979994" cy="979994"/>
            <a:chOff x="1835696" y="2517293"/>
            <a:chExt cx="792088" cy="792088"/>
          </a:xfrm>
        </p:grpSpPr>
        <p:sp>
          <p:nvSpPr>
            <p:cNvPr id="22" name="Diamond 21"/>
            <p:cNvSpPr/>
            <p:nvPr/>
          </p:nvSpPr>
          <p:spPr>
            <a:xfrm>
              <a:off x="1835696" y="2517293"/>
              <a:ext cx="792088" cy="792088"/>
            </a:xfrm>
            <a:prstGeom prst="diamond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23" name="Diamond 22"/>
            <p:cNvSpPr/>
            <p:nvPr/>
          </p:nvSpPr>
          <p:spPr>
            <a:xfrm>
              <a:off x="1901658" y="2583255"/>
              <a:ext cx="660164" cy="660164"/>
            </a:xfrm>
            <a:prstGeom prst="diamond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1162468" y="1259097"/>
            <a:ext cx="817211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b="1" dirty="0">
                <a:solidFill>
                  <a:schemeClr val="accent5"/>
                </a:solidFill>
                <a:cs typeface="Arial" pitchFamily="34" charset="0"/>
              </a:rPr>
              <a:t>2015</a:t>
            </a:r>
            <a:endParaRPr lang="ko-KR" altLang="en-US" b="1" dirty="0">
              <a:solidFill>
                <a:schemeClr val="accent5"/>
              </a:solidFill>
              <a:cs typeface="Arial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669389" y="1259097"/>
            <a:ext cx="817211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b="1" dirty="0">
                <a:solidFill>
                  <a:schemeClr val="accent4"/>
                </a:solidFill>
                <a:cs typeface="Arial" pitchFamily="34" charset="0"/>
              </a:rPr>
              <a:t>2016</a:t>
            </a:r>
            <a:endParaRPr lang="ko-KR" altLang="en-US" b="1" dirty="0">
              <a:solidFill>
                <a:schemeClr val="accent4"/>
              </a:solidFill>
              <a:cs typeface="Arial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76310" y="1259097"/>
            <a:ext cx="817211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b="1" dirty="0">
                <a:solidFill>
                  <a:schemeClr val="accent3"/>
                </a:solidFill>
                <a:cs typeface="Arial" pitchFamily="34" charset="0"/>
              </a:rPr>
              <a:t>2017</a:t>
            </a:r>
            <a:endParaRPr lang="ko-KR" altLang="en-US" b="1" dirty="0">
              <a:solidFill>
                <a:schemeClr val="accent3"/>
              </a:solidFill>
              <a:cs typeface="Arial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683231" y="1259097"/>
            <a:ext cx="817211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b="1" dirty="0">
                <a:solidFill>
                  <a:schemeClr val="accent2"/>
                </a:solidFill>
                <a:cs typeface="Arial" pitchFamily="34" charset="0"/>
              </a:rPr>
              <a:t>2018</a:t>
            </a:r>
            <a:endParaRPr lang="ko-KR" altLang="en-US" b="1" dirty="0"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236296" y="1259097"/>
            <a:ext cx="817211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b="1" dirty="0">
                <a:solidFill>
                  <a:schemeClr val="accent1"/>
                </a:solidFill>
                <a:cs typeface="Arial" pitchFamily="34" charset="0"/>
              </a:rPr>
              <a:t>2019</a:t>
            </a:r>
            <a:endParaRPr lang="ko-KR" altLang="en-US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30" name="Teardrop 6"/>
          <p:cNvSpPr/>
          <p:nvPr/>
        </p:nvSpPr>
        <p:spPr>
          <a:xfrm rot="8100000">
            <a:off x="4476548" y="1994301"/>
            <a:ext cx="242999" cy="243000"/>
          </a:xfrm>
          <a:custGeom>
            <a:avLst/>
            <a:gdLst/>
            <a:ahLst/>
            <a:cxnLst/>
            <a:rect l="l" t="t" r="r" b="b"/>
            <a:pathLst>
              <a:path w="2483832" h="2483835">
                <a:moveTo>
                  <a:pt x="657616" y="1826218"/>
                </a:moveTo>
                <a:cubicBezTo>
                  <a:pt x="806520" y="1975122"/>
                  <a:pt x="1047940" y="1975122"/>
                  <a:pt x="1196844" y="1826218"/>
                </a:cubicBezTo>
                <a:cubicBezTo>
                  <a:pt x="1345748" y="1677314"/>
                  <a:pt x="1345748" y="1435894"/>
                  <a:pt x="1196844" y="1286990"/>
                </a:cubicBezTo>
                <a:cubicBezTo>
                  <a:pt x="1047940" y="1138086"/>
                  <a:pt x="806520" y="1138086"/>
                  <a:pt x="657616" y="1286990"/>
                </a:cubicBezTo>
                <a:cubicBezTo>
                  <a:pt x="508712" y="1435894"/>
                  <a:pt x="508712" y="1677314"/>
                  <a:pt x="657616" y="1826218"/>
                </a:cubicBezTo>
                <a:close/>
                <a:moveTo>
                  <a:pt x="293335" y="2190500"/>
                </a:moveTo>
                <a:cubicBezTo>
                  <a:pt x="112098" y="2009262"/>
                  <a:pt x="0" y="1758885"/>
                  <a:pt x="0" y="1482325"/>
                </a:cubicBezTo>
                <a:cubicBezTo>
                  <a:pt x="0" y="929206"/>
                  <a:pt x="459290" y="590078"/>
                  <a:pt x="1001509" y="480815"/>
                </a:cubicBezTo>
                <a:cubicBezTo>
                  <a:pt x="1569704" y="366317"/>
                  <a:pt x="1861757" y="259925"/>
                  <a:pt x="2483832" y="0"/>
                </a:cubicBezTo>
                <a:cubicBezTo>
                  <a:pt x="2230640" y="682694"/>
                  <a:pt x="2130986" y="873716"/>
                  <a:pt x="2003018" y="1482325"/>
                </a:cubicBezTo>
                <a:cubicBezTo>
                  <a:pt x="1901990" y="2042180"/>
                  <a:pt x="1554627" y="2483835"/>
                  <a:pt x="1001509" y="2483835"/>
                </a:cubicBezTo>
                <a:cubicBezTo>
                  <a:pt x="724950" y="2483835"/>
                  <a:pt x="474573" y="2371737"/>
                  <a:pt x="293335" y="21905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33" name="Block Arc 14"/>
          <p:cNvSpPr/>
          <p:nvPr/>
        </p:nvSpPr>
        <p:spPr>
          <a:xfrm rot="16200000">
            <a:off x="5945782" y="1969087"/>
            <a:ext cx="313098" cy="313303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819950" y="2699257"/>
            <a:ext cx="1502246" cy="1086078"/>
            <a:chOff x="496119" y="2469560"/>
            <a:chExt cx="1752190" cy="1086078"/>
          </a:xfrm>
          <a:noFill/>
        </p:grpSpPr>
        <p:sp>
          <p:nvSpPr>
            <p:cNvPr id="35" name="TextBox 34"/>
            <p:cNvSpPr txBox="1"/>
            <p:nvPr/>
          </p:nvSpPr>
          <p:spPr>
            <a:xfrm>
              <a:off x="496119" y="2724641"/>
              <a:ext cx="1752190" cy="830997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Senarai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Pegawai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Yang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Diluluskan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Cuti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Belajar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dan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HLP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96119" y="2469560"/>
              <a:ext cx="175219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PK1, BPL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2326872" y="2699257"/>
            <a:ext cx="1502246" cy="1270744"/>
            <a:chOff x="496119" y="2469560"/>
            <a:chExt cx="1752190" cy="1270744"/>
          </a:xfrm>
          <a:noFill/>
        </p:grpSpPr>
        <p:sp>
          <p:nvSpPr>
            <p:cNvPr id="38" name="TextBox 37"/>
            <p:cNvSpPr txBox="1"/>
            <p:nvPr/>
          </p:nvSpPr>
          <p:spPr>
            <a:xfrm>
              <a:off x="496119" y="2724641"/>
              <a:ext cx="1752190" cy="1015663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Senarai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Pegawai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Yang </a:t>
              </a:r>
              <a:r>
                <a:rPr lang="en-US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Diluluskan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Cuti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Belajar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dan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HLP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dihantar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kepada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Program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496119" y="2469560"/>
              <a:ext cx="175219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BPL, Program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3833794" y="2699257"/>
            <a:ext cx="1502246" cy="1270744"/>
            <a:chOff x="496119" y="2469560"/>
            <a:chExt cx="1752190" cy="1270744"/>
          </a:xfrm>
          <a:noFill/>
        </p:grpSpPr>
        <p:sp>
          <p:nvSpPr>
            <p:cNvPr id="41" name="TextBox 40"/>
            <p:cNvSpPr txBox="1"/>
            <p:nvPr/>
          </p:nvSpPr>
          <p:spPr>
            <a:xfrm>
              <a:off x="496119" y="2724641"/>
              <a:ext cx="1752190" cy="1015663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Pegawai-pegawai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yang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layak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akan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dipertimbangkan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penempatan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ke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JSL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496119" y="2469560"/>
              <a:ext cx="175219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J/K </a:t>
              </a:r>
              <a:r>
                <a:rPr lang="en-US" altLang="ko-KR" sz="1400" b="1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Mesyuarat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5340716" y="2699257"/>
            <a:ext cx="1502246" cy="1455410"/>
            <a:chOff x="496119" y="2469560"/>
            <a:chExt cx="1752190" cy="1455410"/>
          </a:xfrm>
          <a:noFill/>
        </p:grpSpPr>
        <p:sp>
          <p:nvSpPr>
            <p:cNvPr id="44" name="TextBox 43"/>
            <p:cNvSpPr txBox="1"/>
            <p:nvPr/>
          </p:nvSpPr>
          <p:spPr>
            <a:xfrm>
              <a:off x="496119" y="2724641"/>
              <a:ext cx="1752190" cy="1200329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Edaran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Surat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Kelulusan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Penempatan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ke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JSL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kepada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Jabatan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dan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pegawai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496119" y="2469560"/>
              <a:ext cx="175219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PK1, BPL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6893778" y="2699257"/>
            <a:ext cx="1502246" cy="1086078"/>
            <a:chOff x="496119" y="2469560"/>
            <a:chExt cx="1752190" cy="1086078"/>
          </a:xfrm>
          <a:noFill/>
        </p:grpSpPr>
        <p:sp>
          <p:nvSpPr>
            <p:cNvPr id="47" name="TextBox 46"/>
            <p:cNvSpPr txBox="1"/>
            <p:nvPr/>
          </p:nvSpPr>
          <p:spPr>
            <a:xfrm>
              <a:off x="496119" y="2724641"/>
              <a:ext cx="1752190" cy="830997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Penghantaran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BPK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dan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dokumen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berkaitan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kepada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JSL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496119" y="2469560"/>
              <a:ext cx="175219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PTJ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49" name="Oval 44">
            <a:extLst>
              <a:ext uri="{FF2B5EF4-FFF2-40B4-BE49-F238E27FC236}">
                <a16:creationId xmlns:a16="http://schemas.microsoft.com/office/drawing/2014/main" id="{61A96916-3B8A-4D58-8B61-7946CAF75B85}"/>
              </a:ext>
            </a:extLst>
          </p:cNvPr>
          <p:cNvSpPr>
            <a:spLocks noChangeAspect="1"/>
          </p:cNvSpPr>
          <p:nvPr/>
        </p:nvSpPr>
        <p:spPr>
          <a:xfrm>
            <a:off x="1463396" y="1967666"/>
            <a:ext cx="248440" cy="295814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519839" y="2469622"/>
                </a:moveTo>
                <a:lnTo>
                  <a:pt x="2201779" y="2787682"/>
                </a:lnTo>
                <a:lnTo>
                  <a:pt x="2003023" y="2588926"/>
                </a:lnTo>
                <a:lnTo>
                  <a:pt x="1901669" y="2690281"/>
                </a:lnTo>
                <a:lnTo>
                  <a:pt x="2203868" y="2992480"/>
                </a:lnTo>
                <a:lnTo>
                  <a:pt x="2305222" y="2891125"/>
                </a:lnTo>
                <a:lnTo>
                  <a:pt x="2303133" y="2889037"/>
                </a:lnTo>
                <a:lnTo>
                  <a:pt x="2621194" y="2570977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50" name="Rounded Rectangle 32">
            <a:extLst>
              <a:ext uri="{FF2B5EF4-FFF2-40B4-BE49-F238E27FC236}">
                <a16:creationId xmlns:a16="http://schemas.microsoft.com/office/drawing/2014/main" id="{ABD0C272-DC42-4BE3-81F3-32216408B334}"/>
              </a:ext>
            </a:extLst>
          </p:cNvPr>
          <p:cNvSpPr>
            <a:spLocks noChangeAspect="1"/>
          </p:cNvSpPr>
          <p:nvPr/>
        </p:nvSpPr>
        <p:spPr>
          <a:xfrm>
            <a:off x="2918921" y="1971467"/>
            <a:ext cx="318146" cy="292013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19696" y="2510955"/>
                </a:moveTo>
                <a:lnTo>
                  <a:pt x="2019696" y="2797359"/>
                </a:lnTo>
                <a:lnTo>
                  <a:pt x="2914589" y="2797359"/>
                </a:lnTo>
                <a:lnTo>
                  <a:pt x="2914589" y="2510955"/>
                </a:lnTo>
                <a:close/>
                <a:moveTo>
                  <a:pt x="2019696" y="2081348"/>
                </a:moveTo>
                <a:lnTo>
                  <a:pt x="2019696" y="2367752"/>
                </a:lnTo>
                <a:lnTo>
                  <a:pt x="2914589" y="2367752"/>
                </a:lnTo>
                <a:lnTo>
                  <a:pt x="2914589" y="2081348"/>
                </a:lnTo>
                <a:close/>
                <a:moveTo>
                  <a:pt x="580710" y="2021703"/>
                </a:moveTo>
                <a:lnTo>
                  <a:pt x="378191" y="2224222"/>
                </a:lnTo>
                <a:lnTo>
                  <a:pt x="593323" y="2439354"/>
                </a:lnTo>
                <a:lnTo>
                  <a:pt x="378191" y="2654485"/>
                </a:lnTo>
                <a:lnTo>
                  <a:pt x="580710" y="2857004"/>
                </a:lnTo>
                <a:lnTo>
                  <a:pt x="795842" y="2641872"/>
                </a:lnTo>
                <a:lnTo>
                  <a:pt x="1010973" y="2857004"/>
                </a:lnTo>
                <a:lnTo>
                  <a:pt x="1213492" y="2654485"/>
                </a:lnTo>
                <a:lnTo>
                  <a:pt x="998360" y="2439354"/>
                </a:lnTo>
                <a:lnTo>
                  <a:pt x="1213492" y="2224222"/>
                </a:lnTo>
                <a:lnTo>
                  <a:pt x="1010973" y="2021703"/>
                </a:lnTo>
                <a:lnTo>
                  <a:pt x="795842" y="2236835"/>
                </a:lnTo>
                <a:close/>
                <a:moveTo>
                  <a:pt x="1656000" y="1656001"/>
                </a:moveTo>
                <a:lnTo>
                  <a:pt x="3240000" y="1656001"/>
                </a:lnTo>
                <a:lnTo>
                  <a:pt x="3240000" y="2699989"/>
                </a:lnTo>
                <a:cubicBezTo>
                  <a:pt x="3240000" y="2998229"/>
                  <a:pt x="2998229" y="3240000"/>
                  <a:pt x="2699989" y="3240000"/>
                </a:cubicBezTo>
                <a:lnTo>
                  <a:pt x="1656000" y="3240000"/>
                </a:lnTo>
                <a:close/>
                <a:moveTo>
                  <a:pt x="0" y="1656001"/>
                </a:moveTo>
                <a:lnTo>
                  <a:pt x="1584000" y="1656001"/>
                </a:lnTo>
                <a:lnTo>
                  <a:pt x="1584000" y="3240000"/>
                </a:lnTo>
                <a:lnTo>
                  <a:pt x="540011" y="3240000"/>
                </a:lnTo>
                <a:cubicBezTo>
                  <a:pt x="241771" y="3240000"/>
                  <a:pt x="0" y="2998229"/>
                  <a:pt x="0" y="2699989"/>
                </a:cubicBezTo>
                <a:close/>
                <a:moveTo>
                  <a:pt x="2467143" y="957859"/>
                </a:moveTo>
                <a:cubicBezTo>
                  <a:pt x="2388055" y="957859"/>
                  <a:pt x="2323941" y="1021973"/>
                  <a:pt x="2323941" y="1101061"/>
                </a:cubicBezTo>
                <a:cubicBezTo>
                  <a:pt x="2323941" y="1180149"/>
                  <a:pt x="2388055" y="1244263"/>
                  <a:pt x="2467143" y="1244263"/>
                </a:cubicBezTo>
                <a:cubicBezTo>
                  <a:pt x="2546231" y="1244263"/>
                  <a:pt x="2610345" y="1180149"/>
                  <a:pt x="2610345" y="1101061"/>
                </a:cubicBezTo>
                <a:cubicBezTo>
                  <a:pt x="2610345" y="1021973"/>
                  <a:pt x="2546231" y="957859"/>
                  <a:pt x="2467143" y="957859"/>
                </a:cubicBezTo>
                <a:close/>
                <a:moveTo>
                  <a:pt x="2019696" y="635775"/>
                </a:moveTo>
                <a:lnTo>
                  <a:pt x="2019696" y="922180"/>
                </a:lnTo>
                <a:lnTo>
                  <a:pt x="2914589" y="922180"/>
                </a:lnTo>
                <a:lnTo>
                  <a:pt x="2914589" y="635775"/>
                </a:lnTo>
                <a:close/>
                <a:moveTo>
                  <a:pt x="652639" y="331531"/>
                </a:moveTo>
                <a:lnTo>
                  <a:pt x="652639" y="635775"/>
                </a:lnTo>
                <a:lnTo>
                  <a:pt x="348395" y="635775"/>
                </a:lnTo>
                <a:lnTo>
                  <a:pt x="348395" y="922180"/>
                </a:lnTo>
                <a:lnTo>
                  <a:pt x="652639" y="922180"/>
                </a:lnTo>
                <a:lnTo>
                  <a:pt x="652639" y="1226424"/>
                </a:lnTo>
                <a:lnTo>
                  <a:pt x="939044" y="1226424"/>
                </a:lnTo>
                <a:lnTo>
                  <a:pt x="939044" y="922180"/>
                </a:lnTo>
                <a:lnTo>
                  <a:pt x="1243288" y="922180"/>
                </a:lnTo>
                <a:lnTo>
                  <a:pt x="1243288" y="635775"/>
                </a:lnTo>
                <a:lnTo>
                  <a:pt x="939044" y="635775"/>
                </a:lnTo>
                <a:lnTo>
                  <a:pt x="939044" y="331531"/>
                </a:lnTo>
                <a:close/>
                <a:moveTo>
                  <a:pt x="2467143" y="313692"/>
                </a:moveTo>
                <a:cubicBezTo>
                  <a:pt x="2388055" y="313692"/>
                  <a:pt x="2323941" y="377806"/>
                  <a:pt x="2323941" y="456894"/>
                </a:cubicBezTo>
                <a:cubicBezTo>
                  <a:pt x="2323941" y="535982"/>
                  <a:pt x="2388055" y="600096"/>
                  <a:pt x="2467143" y="600096"/>
                </a:cubicBezTo>
                <a:cubicBezTo>
                  <a:pt x="2546231" y="600096"/>
                  <a:pt x="2610345" y="535982"/>
                  <a:pt x="2610345" y="456894"/>
                </a:cubicBezTo>
                <a:cubicBezTo>
                  <a:pt x="2610345" y="377806"/>
                  <a:pt x="2546231" y="313692"/>
                  <a:pt x="2467143" y="313692"/>
                </a:cubicBezTo>
                <a:close/>
                <a:moveTo>
                  <a:pt x="540011" y="0"/>
                </a:moveTo>
                <a:lnTo>
                  <a:pt x="2699989" y="0"/>
                </a:lnTo>
                <a:cubicBezTo>
                  <a:pt x="2998229" y="0"/>
                  <a:pt x="3240000" y="241771"/>
                  <a:pt x="3240000" y="540011"/>
                </a:cubicBezTo>
                <a:lnTo>
                  <a:pt x="3240000" y="1584001"/>
                </a:lnTo>
                <a:lnTo>
                  <a:pt x="1656000" y="1584001"/>
                </a:lnTo>
                <a:lnTo>
                  <a:pt x="1656000" y="1"/>
                </a:lnTo>
                <a:lnTo>
                  <a:pt x="1584000" y="1"/>
                </a:lnTo>
                <a:lnTo>
                  <a:pt x="1584000" y="1584001"/>
                </a:lnTo>
                <a:lnTo>
                  <a:pt x="0" y="1584001"/>
                </a:lnTo>
                <a:lnTo>
                  <a:pt x="0" y="540011"/>
                </a:lnTo>
                <a:cubicBezTo>
                  <a:pt x="0" y="241771"/>
                  <a:pt x="241771" y="0"/>
                  <a:pt x="54001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51" name="Rectangle 9">
            <a:extLst>
              <a:ext uri="{FF2B5EF4-FFF2-40B4-BE49-F238E27FC236}">
                <a16:creationId xmlns:a16="http://schemas.microsoft.com/office/drawing/2014/main" id="{2924751D-8167-4993-8C6B-6342C34EA9E1}"/>
              </a:ext>
            </a:extLst>
          </p:cNvPr>
          <p:cNvSpPr/>
          <p:nvPr/>
        </p:nvSpPr>
        <p:spPr>
          <a:xfrm>
            <a:off x="7464838" y="1943974"/>
            <a:ext cx="360125" cy="337109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2" name="Google Shape;1145;p27"/>
          <p:cNvGrpSpPr/>
          <p:nvPr/>
        </p:nvGrpSpPr>
        <p:grpSpPr>
          <a:xfrm>
            <a:off x="8630659" y="4587974"/>
            <a:ext cx="472389" cy="504056"/>
            <a:chOff x="8630659" y="4587974"/>
            <a:chExt cx="472389" cy="504056"/>
          </a:xfrm>
        </p:grpSpPr>
        <p:sp>
          <p:nvSpPr>
            <p:cNvPr id="53" name="Google Shape;1146;p27"/>
            <p:cNvSpPr/>
            <p:nvPr/>
          </p:nvSpPr>
          <p:spPr>
            <a:xfrm flipH="1">
              <a:off x="8630659" y="4587974"/>
              <a:ext cx="432048" cy="504056"/>
            </a:xfrm>
            <a:prstGeom prst="rtTriangle">
              <a:avLst/>
            </a:prstGeom>
            <a:solidFill>
              <a:srgbClr val="F8B2A3">
                <a:alpha val="5098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" name="Google Shape;1147;p27"/>
            <p:cNvSpPr txBox="1"/>
            <p:nvPr/>
          </p:nvSpPr>
          <p:spPr>
            <a:xfrm>
              <a:off x="8748464" y="4808606"/>
              <a:ext cx="354584" cy="2769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 b="1" dirty="0" smtClean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5</a:t>
              </a:r>
              <a:endParaRPr sz="12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13002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923928" y="2329438"/>
            <a:ext cx="4930200" cy="473576"/>
          </a:xfrm>
        </p:spPr>
        <p:txBody>
          <a:bodyPr/>
          <a:lstStyle/>
          <a:p>
            <a:r>
              <a:rPr lang="en-US" altLang="ko-K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TANGGUNGJAWAB</a:t>
            </a:r>
            <a:br>
              <a:rPr lang="en-US" altLang="ko-K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altLang="ko-K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JAWATAN SIMPANAN</a:t>
            </a:r>
            <a:br>
              <a:rPr lang="en-US" altLang="ko-K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altLang="ko-K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LATIHAN (JSL)</a:t>
            </a:r>
            <a:endParaRPr lang="ko-KR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2154552"/>
            <a:ext cx="823347" cy="823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1234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 txBox="1">
            <a:spLocks/>
          </p:cNvSpPr>
          <p:nvPr/>
        </p:nvSpPr>
        <p:spPr>
          <a:xfrm>
            <a:off x="0" y="136245"/>
            <a:ext cx="9144000" cy="576064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JAWATAN SIMPANAN LATIHAN</a:t>
            </a:r>
            <a:endParaRPr lang="en-US" sz="3600" b="1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36" name="Text Placeholder 2"/>
          <p:cNvSpPr txBox="1">
            <a:spLocks/>
          </p:cNvSpPr>
          <p:nvPr/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ko-KR" sz="1400" i="1" dirty="0" smtClean="0"/>
              <a:t>URUSAN PERKHIDMATAN</a:t>
            </a:r>
            <a:endParaRPr lang="en-US" altLang="ko-KR" sz="1400" i="1" dirty="0"/>
          </a:p>
        </p:txBody>
      </p:sp>
      <p:grpSp>
        <p:nvGrpSpPr>
          <p:cNvPr id="44" name="Group 43"/>
          <p:cNvGrpSpPr/>
          <p:nvPr/>
        </p:nvGrpSpPr>
        <p:grpSpPr>
          <a:xfrm>
            <a:off x="1043608" y="1203598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41" name="Pentagon 40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42" name="Pentagon 41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err="1" smtClean="0"/>
                <a:t>Pembayaran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Gaji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dan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Elaun</a:t>
              </a:r>
              <a:endParaRPr lang="ko-KR" altLang="en-US" sz="1100" b="1" dirty="0"/>
            </a:p>
          </p:txBody>
        </p:sp>
        <p:sp>
          <p:nvSpPr>
            <p:cNvPr id="43" name="Diamond 42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1033051" y="1805807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46" name="Pentagon 45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47" name="Pentagon 46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err="1" smtClean="0"/>
                <a:t>Kenaikan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Pangkat</a:t>
              </a:r>
              <a:endParaRPr lang="ko-KR" altLang="en-US" sz="1100" b="1" dirty="0"/>
            </a:p>
          </p:txBody>
        </p:sp>
        <p:sp>
          <p:nvSpPr>
            <p:cNvPr id="48" name="Diamond 47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1029678" y="2446829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50" name="Pentagon 49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51" name="Pentagon 50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err="1" smtClean="0"/>
                <a:t>Pengemaskinian</a:t>
              </a:r>
              <a:r>
                <a:rPr lang="en-MY" altLang="ko-KR" sz="1100" b="1" dirty="0" smtClean="0"/>
                <a:t> BPK</a:t>
              </a:r>
              <a:endParaRPr lang="ko-KR" altLang="en-US" sz="1100" b="1" dirty="0"/>
            </a:p>
          </p:txBody>
        </p:sp>
        <p:sp>
          <p:nvSpPr>
            <p:cNvPr id="52" name="Diamond 51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1029678" y="3156052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54" name="Pentagon 53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55" name="Pentagon 54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smtClean="0"/>
                <a:t>PSD Form 6/93 </a:t>
              </a:r>
              <a:br>
                <a:rPr lang="en-MY" altLang="ko-KR" sz="1100" b="1" dirty="0" smtClean="0"/>
              </a:br>
              <a:r>
                <a:rPr lang="en-MY" altLang="ko-KR" sz="1100" b="1" dirty="0" err="1" smtClean="0"/>
                <a:t>Penilaian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Tahunan</a:t>
              </a:r>
              <a:endParaRPr lang="ko-KR" altLang="en-US" sz="1100" b="1" dirty="0"/>
            </a:p>
          </p:txBody>
        </p:sp>
        <p:sp>
          <p:nvSpPr>
            <p:cNvPr id="56" name="Diamond 55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1047056" y="3865275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58" name="Pentagon 57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59" name="Pentagon 58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smtClean="0"/>
                <a:t>Sara </a:t>
              </a:r>
              <a:r>
                <a:rPr lang="en-MY" altLang="ko-KR" sz="1100" b="1" dirty="0" err="1" smtClean="0"/>
                <a:t>Ubat</a:t>
              </a:r>
              <a:r>
                <a:rPr lang="en-MY" altLang="ko-KR" sz="1100" b="1" dirty="0"/>
                <a:t> </a:t>
              </a:r>
              <a:r>
                <a:rPr lang="en-MY" altLang="ko-KR" sz="1100" b="1" dirty="0" smtClean="0"/>
                <a:t>/ </a:t>
              </a:r>
              <a:r>
                <a:rPr lang="en-MY" altLang="ko-KR" sz="1100" b="1" dirty="0" err="1" smtClean="0"/>
                <a:t>Pinjaman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Perumahan</a:t>
              </a:r>
              <a:r>
                <a:rPr lang="en-MY" altLang="ko-KR" sz="1100" b="1" dirty="0" smtClean="0"/>
                <a:t> / </a:t>
              </a:r>
              <a:r>
                <a:rPr lang="en-MY" altLang="ko-KR" sz="1100" b="1" dirty="0" err="1" smtClean="0"/>
                <a:t>Komputer</a:t>
              </a:r>
              <a:endParaRPr lang="ko-KR" altLang="en-US" sz="1100" b="1" dirty="0"/>
            </a:p>
          </p:txBody>
        </p:sp>
        <p:sp>
          <p:nvSpPr>
            <p:cNvPr id="60" name="Diamond 59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3655555" y="1203598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62" name="Pentagon 61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63" name="Pentagon 62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err="1" smtClean="0"/>
                <a:t>Pengisytiharan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harta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melalui</a:t>
              </a:r>
              <a:r>
                <a:rPr lang="en-MY" altLang="ko-KR" sz="1100" b="1" dirty="0" smtClean="0"/>
                <a:t> HRMIS</a:t>
              </a:r>
              <a:endParaRPr lang="ko-KR" altLang="en-US" sz="1100" b="1" dirty="0"/>
            </a:p>
          </p:txBody>
        </p:sp>
        <p:sp>
          <p:nvSpPr>
            <p:cNvPr id="64" name="Diamond 63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3644998" y="1805807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66" name="Pentagon 65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67" name="Pentagon 66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err="1" smtClean="0"/>
                <a:t>Urusan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Cuti</a:t>
              </a:r>
              <a:endParaRPr lang="ko-KR" altLang="en-US" sz="1100" b="1" dirty="0"/>
            </a:p>
          </p:txBody>
        </p:sp>
        <p:sp>
          <p:nvSpPr>
            <p:cNvPr id="68" name="Diamond 67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3641625" y="2446829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70" name="Pentagon 69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71" name="Pentagon 70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smtClean="0"/>
                <a:t>Guarantee Letter (GL)</a:t>
              </a:r>
              <a:endParaRPr lang="ko-KR" altLang="en-US" sz="1100" b="1" dirty="0"/>
            </a:p>
          </p:txBody>
        </p:sp>
        <p:sp>
          <p:nvSpPr>
            <p:cNvPr id="72" name="Diamond 71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3641625" y="3156052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74" name="Pentagon 73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75" name="Pentagon 74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err="1" smtClean="0"/>
                <a:t>Pengesahan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Majikan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Urusan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Pinjaman</a:t>
              </a:r>
              <a:endParaRPr lang="ko-KR" altLang="en-US" sz="1100" b="1" dirty="0"/>
            </a:p>
          </p:txBody>
        </p:sp>
        <p:sp>
          <p:nvSpPr>
            <p:cNvPr id="76" name="Diamond 75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77" name="Group 76"/>
          <p:cNvGrpSpPr/>
          <p:nvPr/>
        </p:nvGrpSpPr>
        <p:grpSpPr>
          <a:xfrm>
            <a:off x="3659003" y="3865275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78" name="Pentagon 77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79" name="Pentagon 78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err="1" smtClean="0"/>
                <a:t>Kemudahan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Bagi</a:t>
              </a:r>
              <a:r>
                <a:rPr lang="en-MY" altLang="ko-KR" sz="1100" b="1" dirty="0" smtClean="0"/>
                <a:t> Yang </a:t>
              </a:r>
              <a:r>
                <a:rPr lang="en-MY" altLang="ko-KR" sz="1100" b="1" dirty="0" err="1" smtClean="0"/>
                <a:t>Bertukar</a:t>
              </a:r>
              <a:r>
                <a:rPr lang="en-MY" altLang="ko-KR" sz="1100" b="1" dirty="0" smtClean="0"/>
                <a:t> Wilayah</a:t>
              </a:r>
              <a:endParaRPr lang="ko-KR" altLang="en-US" sz="1100" b="1" dirty="0"/>
            </a:p>
          </p:txBody>
        </p:sp>
        <p:sp>
          <p:nvSpPr>
            <p:cNvPr id="80" name="Diamond 79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81" name="Group 80"/>
          <p:cNvGrpSpPr/>
          <p:nvPr/>
        </p:nvGrpSpPr>
        <p:grpSpPr>
          <a:xfrm>
            <a:off x="6267502" y="1203598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82" name="Pentagon 81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83" name="Pentagon 82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err="1" smtClean="0"/>
                <a:t>Peletakan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Jawatan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Pegawai</a:t>
              </a:r>
              <a:endParaRPr lang="ko-KR" altLang="en-US" sz="1100" b="1" dirty="0"/>
            </a:p>
          </p:txBody>
        </p:sp>
        <p:sp>
          <p:nvSpPr>
            <p:cNvPr id="84" name="Diamond 83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6256945" y="1805807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86" name="Pentagon 85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87" name="Pentagon 86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err="1" smtClean="0"/>
                <a:t>Pengurusan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Tatatertib</a:t>
              </a:r>
              <a:endParaRPr lang="ko-KR" altLang="en-US" sz="1100" b="1" dirty="0"/>
            </a:p>
          </p:txBody>
        </p:sp>
        <p:sp>
          <p:nvSpPr>
            <p:cNvPr id="88" name="Diamond 87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89" name="Group 88"/>
          <p:cNvGrpSpPr/>
          <p:nvPr/>
        </p:nvGrpSpPr>
        <p:grpSpPr>
          <a:xfrm>
            <a:off x="6267502" y="2446829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90" name="Pentagon 89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91" name="Pentagon 90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err="1" smtClean="0"/>
                <a:t>Permohonan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Ke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Luar</a:t>
              </a:r>
              <a:r>
                <a:rPr lang="en-MY" altLang="ko-KR" sz="1100" b="1" dirty="0" smtClean="0"/>
                <a:t> Negara</a:t>
              </a:r>
              <a:endParaRPr lang="ko-KR" altLang="en-US" sz="1100" b="1" dirty="0"/>
            </a:p>
          </p:txBody>
        </p:sp>
        <p:sp>
          <p:nvSpPr>
            <p:cNvPr id="92" name="Diamond 91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6253572" y="3156052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94" name="Pentagon 93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95" name="Pentagon 94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err="1" smtClean="0"/>
                <a:t>Perakuan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Amalan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Perubatan</a:t>
              </a:r>
              <a:endParaRPr lang="ko-KR" altLang="en-US" sz="1100" b="1" dirty="0"/>
            </a:p>
          </p:txBody>
        </p:sp>
        <p:sp>
          <p:nvSpPr>
            <p:cNvPr id="96" name="Diamond 95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97" name="Group 96"/>
          <p:cNvGrpSpPr/>
          <p:nvPr/>
        </p:nvGrpSpPr>
        <p:grpSpPr>
          <a:xfrm>
            <a:off x="6270950" y="3865275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98" name="Pentagon 97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99" name="Pentagon 98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err="1" smtClean="0"/>
                <a:t>Urusan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Lapor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Diri</a:t>
              </a:r>
              <a:endParaRPr lang="ko-KR" altLang="en-US" sz="1100" b="1" dirty="0"/>
            </a:p>
          </p:txBody>
        </p:sp>
        <p:sp>
          <p:nvSpPr>
            <p:cNvPr id="100" name="Diamond 99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537057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 txBox="1">
            <a:spLocks/>
          </p:cNvSpPr>
          <p:nvPr/>
        </p:nvSpPr>
        <p:spPr>
          <a:xfrm>
            <a:off x="0" y="136245"/>
            <a:ext cx="9144000" cy="576064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JAWATAN SIMPANAN LATIHAN</a:t>
            </a:r>
            <a:endParaRPr lang="en-US" sz="3600" b="1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36" name="Text Placeholder 2"/>
          <p:cNvSpPr txBox="1">
            <a:spLocks/>
          </p:cNvSpPr>
          <p:nvPr/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ko-KR" sz="1400" i="1" dirty="0" smtClean="0"/>
              <a:t>URUSAN PERKHIDMATAN</a:t>
            </a:r>
            <a:endParaRPr lang="en-US" altLang="ko-KR" sz="1400" i="1" dirty="0"/>
          </a:p>
        </p:txBody>
      </p:sp>
      <p:grpSp>
        <p:nvGrpSpPr>
          <p:cNvPr id="44" name="Group 43"/>
          <p:cNvGrpSpPr/>
          <p:nvPr/>
        </p:nvGrpSpPr>
        <p:grpSpPr>
          <a:xfrm>
            <a:off x="1043608" y="1203598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41" name="Pentagon 40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42" name="Pentagon 41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err="1" smtClean="0"/>
                <a:t>Pembayaran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Gaji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dan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Elaun</a:t>
              </a:r>
              <a:endParaRPr lang="ko-KR" altLang="en-US" sz="1100" b="1" dirty="0"/>
            </a:p>
          </p:txBody>
        </p:sp>
        <p:sp>
          <p:nvSpPr>
            <p:cNvPr id="43" name="Diamond 42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1033051" y="1805807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46" name="Pentagon 45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47" name="Pentagon 46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err="1" smtClean="0"/>
                <a:t>Kenaikan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Pangkat</a:t>
              </a:r>
              <a:endParaRPr lang="ko-KR" altLang="en-US" sz="1100" b="1" dirty="0"/>
            </a:p>
          </p:txBody>
        </p:sp>
        <p:sp>
          <p:nvSpPr>
            <p:cNvPr id="48" name="Diamond 47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1029678" y="2446829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50" name="Pentagon 49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51" name="Pentagon 50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err="1" smtClean="0"/>
                <a:t>Pengemaskinian</a:t>
              </a:r>
              <a:r>
                <a:rPr lang="en-MY" altLang="ko-KR" sz="1100" b="1" dirty="0" smtClean="0"/>
                <a:t> BPK</a:t>
              </a:r>
              <a:endParaRPr lang="ko-KR" altLang="en-US" sz="1100" b="1" dirty="0"/>
            </a:p>
          </p:txBody>
        </p:sp>
        <p:sp>
          <p:nvSpPr>
            <p:cNvPr id="52" name="Diamond 51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1029678" y="3156052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54" name="Pentagon 53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55" name="Pentagon 54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smtClean="0"/>
                <a:t>PSD Form 6/93 </a:t>
              </a:r>
              <a:br>
                <a:rPr lang="en-MY" altLang="ko-KR" sz="1100" b="1" dirty="0" smtClean="0"/>
              </a:br>
              <a:r>
                <a:rPr lang="en-MY" altLang="ko-KR" sz="1100" b="1" dirty="0" err="1" smtClean="0"/>
                <a:t>Penilaian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Tahunan</a:t>
              </a:r>
              <a:endParaRPr lang="ko-KR" altLang="en-US" sz="1100" b="1" dirty="0"/>
            </a:p>
          </p:txBody>
        </p:sp>
        <p:sp>
          <p:nvSpPr>
            <p:cNvPr id="56" name="Diamond 55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1047056" y="3865275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58" name="Pentagon 57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59" name="Pentagon 58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smtClean="0"/>
                <a:t>Sara </a:t>
              </a:r>
              <a:r>
                <a:rPr lang="en-MY" altLang="ko-KR" sz="1100" b="1" dirty="0" err="1" smtClean="0"/>
                <a:t>Ubat</a:t>
              </a:r>
              <a:r>
                <a:rPr lang="en-MY" altLang="ko-KR" sz="1100" b="1" dirty="0"/>
                <a:t> </a:t>
              </a:r>
              <a:r>
                <a:rPr lang="en-MY" altLang="ko-KR" sz="1100" b="1" dirty="0" smtClean="0"/>
                <a:t>/ </a:t>
              </a:r>
              <a:r>
                <a:rPr lang="en-MY" altLang="ko-KR" sz="1100" b="1" dirty="0" err="1" smtClean="0"/>
                <a:t>Pinjaman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Perumahan</a:t>
              </a:r>
              <a:r>
                <a:rPr lang="en-MY" altLang="ko-KR" sz="1100" b="1" dirty="0" smtClean="0"/>
                <a:t> / </a:t>
              </a:r>
              <a:r>
                <a:rPr lang="en-MY" altLang="ko-KR" sz="1100" b="1" dirty="0" err="1" smtClean="0"/>
                <a:t>Komputer</a:t>
              </a:r>
              <a:endParaRPr lang="ko-KR" altLang="en-US" sz="1100" b="1" dirty="0"/>
            </a:p>
          </p:txBody>
        </p:sp>
        <p:sp>
          <p:nvSpPr>
            <p:cNvPr id="60" name="Diamond 59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3655555" y="1203598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62" name="Pentagon 61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63" name="Pentagon 62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err="1" smtClean="0"/>
                <a:t>Pengisytiharan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harta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melalui</a:t>
              </a:r>
              <a:r>
                <a:rPr lang="en-MY" altLang="ko-KR" sz="1100" b="1" dirty="0" smtClean="0"/>
                <a:t> HRMIS</a:t>
              </a:r>
              <a:endParaRPr lang="ko-KR" altLang="en-US" sz="1100" b="1" dirty="0"/>
            </a:p>
          </p:txBody>
        </p:sp>
        <p:sp>
          <p:nvSpPr>
            <p:cNvPr id="64" name="Diamond 63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3644998" y="1805807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66" name="Pentagon 65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67" name="Pentagon 66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err="1" smtClean="0"/>
                <a:t>Urusan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Cuti</a:t>
              </a:r>
              <a:endParaRPr lang="ko-KR" altLang="en-US" sz="1100" b="1" dirty="0"/>
            </a:p>
          </p:txBody>
        </p:sp>
        <p:sp>
          <p:nvSpPr>
            <p:cNvPr id="68" name="Diamond 67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3641625" y="2446829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70" name="Pentagon 69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71" name="Pentagon 70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smtClean="0"/>
                <a:t>Guarantee Letter (GL)</a:t>
              </a:r>
              <a:endParaRPr lang="ko-KR" altLang="en-US" sz="1100" b="1" dirty="0"/>
            </a:p>
          </p:txBody>
        </p:sp>
        <p:sp>
          <p:nvSpPr>
            <p:cNvPr id="72" name="Diamond 71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3641625" y="3156052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74" name="Pentagon 73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75" name="Pentagon 74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err="1" smtClean="0"/>
                <a:t>Pengesahan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Majikan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Urusan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Pinjaman</a:t>
              </a:r>
              <a:endParaRPr lang="ko-KR" altLang="en-US" sz="1100" b="1" dirty="0"/>
            </a:p>
          </p:txBody>
        </p:sp>
        <p:sp>
          <p:nvSpPr>
            <p:cNvPr id="76" name="Diamond 75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77" name="Group 76"/>
          <p:cNvGrpSpPr/>
          <p:nvPr/>
        </p:nvGrpSpPr>
        <p:grpSpPr>
          <a:xfrm>
            <a:off x="3659003" y="3865275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78" name="Pentagon 77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79" name="Pentagon 78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err="1" smtClean="0"/>
                <a:t>Kemudahan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Bagi</a:t>
              </a:r>
              <a:r>
                <a:rPr lang="en-MY" altLang="ko-KR" sz="1100" b="1" dirty="0" smtClean="0"/>
                <a:t> Yang </a:t>
              </a:r>
              <a:r>
                <a:rPr lang="en-MY" altLang="ko-KR" sz="1100" b="1" dirty="0" err="1" smtClean="0"/>
                <a:t>Bertukar</a:t>
              </a:r>
              <a:r>
                <a:rPr lang="en-MY" altLang="ko-KR" sz="1100" b="1" dirty="0" smtClean="0"/>
                <a:t> Wilayah</a:t>
              </a:r>
              <a:endParaRPr lang="ko-KR" altLang="en-US" sz="1100" b="1" dirty="0"/>
            </a:p>
          </p:txBody>
        </p:sp>
        <p:sp>
          <p:nvSpPr>
            <p:cNvPr id="80" name="Diamond 79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81" name="Group 80"/>
          <p:cNvGrpSpPr/>
          <p:nvPr/>
        </p:nvGrpSpPr>
        <p:grpSpPr>
          <a:xfrm>
            <a:off x="6267502" y="1203598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82" name="Pentagon 81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83" name="Pentagon 82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err="1" smtClean="0"/>
                <a:t>Peletakan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Jawatan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Pegawai</a:t>
              </a:r>
              <a:endParaRPr lang="ko-KR" altLang="en-US" sz="1100" b="1" dirty="0"/>
            </a:p>
          </p:txBody>
        </p:sp>
        <p:sp>
          <p:nvSpPr>
            <p:cNvPr id="84" name="Diamond 83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6256945" y="1805807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86" name="Pentagon 85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87" name="Pentagon 86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err="1" smtClean="0"/>
                <a:t>Pengurusan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Tatatertib</a:t>
              </a:r>
              <a:endParaRPr lang="ko-KR" altLang="en-US" sz="1100" b="1" dirty="0"/>
            </a:p>
          </p:txBody>
        </p:sp>
        <p:sp>
          <p:nvSpPr>
            <p:cNvPr id="88" name="Diamond 87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89" name="Group 88"/>
          <p:cNvGrpSpPr/>
          <p:nvPr/>
        </p:nvGrpSpPr>
        <p:grpSpPr>
          <a:xfrm>
            <a:off x="6267502" y="2446829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90" name="Pentagon 89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91" name="Pentagon 90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err="1" smtClean="0"/>
                <a:t>Permohonan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Ke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Luar</a:t>
              </a:r>
              <a:r>
                <a:rPr lang="en-MY" altLang="ko-KR" sz="1100" b="1" dirty="0" smtClean="0"/>
                <a:t> Negara</a:t>
              </a:r>
              <a:endParaRPr lang="ko-KR" altLang="en-US" sz="1100" b="1" dirty="0"/>
            </a:p>
          </p:txBody>
        </p:sp>
        <p:sp>
          <p:nvSpPr>
            <p:cNvPr id="92" name="Diamond 91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6253572" y="3156052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94" name="Pentagon 93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95" name="Pentagon 94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err="1" smtClean="0"/>
                <a:t>Perakuan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Amalan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Perubatan</a:t>
              </a:r>
              <a:endParaRPr lang="ko-KR" altLang="en-US" sz="1100" b="1" dirty="0"/>
            </a:p>
          </p:txBody>
        </p:sp>
        <p:sp>
          <p:nvSpPr>
            <p:cNvPr id="96" name="Diamond 95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97" name="Group 96"/>
          <p:cNvGrpSpPr/>
          <p:nvPr/>
        </p:nvGrpSpPr>
        <p:grpSpPr>
          <a:xfrm>
            <a:off x="6270950" y="3865275"/>
            <a:ext cx="2485482" cy="512753"/>
            <a:chOff x="1438446" y="2995100"/>
            <a:chExt cx="2485482" cy="51275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98" name="Pentagon 97"/>
            <p:cNvSpPr/>
            <p:nvPr/>
          </p:nvSpPr>
          <p:spPr>
            <a:xfrm>
              <a:off x="1708926" y="3084556"/>
              <a:ext cx="2215002" cy="403743"/>
            </a:xfrm>
            <a:prstGeom prst="homePlat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99" name="Pentagon 98"/>
            <p:cNvSpPr/>
            <p:nvPr/>
          </p:nvSpPr>
          <p:spPr>
            <a:xfrm>
              <a:off x="1708927" y="3049605"/>
              <a:ext cx="2070986" cy="403743"/>
            </a:xfrm>
            <a:prstGeom prst="homePlat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MY" altLang="ko-KR" sz="1100" b="1" dirty="0" err="1" smtClean="0"/>
                <a:t>Urusan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Lapor</a:t>
              </a:r>
              <a:r>
                <a:rPr lang="en-MY" altLang="ko-KR" sz="1100" b="1" dirty="0" smtClean="0"/>
                <a:t> </a:t>
              </a:r>
              <a:r>
                <a:rPr lang="en-MY" altLang="ko-KR" sz="1100" b="1" dirty="0" err="1" smtClean="0"/>
                <a:t>Diri</a:t>
              </a:r>
              <a:endParaRPr lang="ko-KR" altLang="en-US" sz="1100" b="1" dirty="0"/>
            </a:p>
          </p:txBody>
        </p:sp>
        <p:sp>
          <p:nvSpPr>
            <p:cNvPr id="100" name="Diamond 99"/>
            <p:cNvSpPr/>
            <p:nvPr/>
          </p:nvSpPr>
          <p:spPr>
            <a:xfrm>
              <a:off x="1438446" y="2995100"/>
              <a:ext cx="512754" cy="512753"/>
            </a:xfrm>
            <a:prstGeom prst="diamond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266691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PEMBAYARAN GAJI DAN ELAUN</a:t>
            </a:r>
            <a:endParaRPr lang="ko-KR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 smtClean="0"/>
              <a:t>PENYELARASAN EMOLUMEN</a:t>
            </a:r>
            <a:endParaRPr lang="en-US" altLang="ko-KR" dirty="0"/>
          </a:p>
        </p:txBody>
      </p:sp>
      <p:sp>
        <p:nvSpPr>
          <p:cNvPr id="4" name="Diamond 3"/>
          <p:cNvSpPr/>
          <p:nvPr/>
        </p:nvSpPr>
        <p:spPr>
          <a:xfrm>
            <a:off x="3895357" y="1594523"/>
            <a:ext cx="1340281" cy="1340281"/>
          </a:xfrm>
          <a:prstGeom prst="diamon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5" name="Diamond 4"/>
          <p:cNvSpPr/>
          <p:nvPr/>
        </p:nvSpPr>
        <p:spPr>
          <a:xfrm>
            <a:off x="3895357" y="3057894"/>
            <a:ext cx="1340281" cy="1340281"/>
          </a:xfrm>
          <a:prstGeom prst="diamond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Diamond 5"/>
          <p:cNvSpPr/>
          <p:nvPr/>
        </p:nvSpPr>
        <p:spPr>
          <a:xfrm>
            <a:off x="3150894" y="2322019"/>
            <a:ext cx="1340281" cy="1340281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Diamond 6"/>
          <p:cNvSpPr/>
          <p:nvPr/>
        </p:nvSpPr>
        <p:spPr>
          <a:xfrm>
            <a:off x="4660513" y="2322019"/>
            <a:ext cx="1340281" cy="1340281"/>
          </a:xfrm>
          <a:prstGeom prst="diamond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Diamond 7"/>
          <p:cNvSpPr/>
          <p:nvPr/>
        </p:nvSpPr>
        <p:spPr>
          <a:xfrm>
            <a:off x="3629566" y="2561355"/>
            <a:ext cx="861609" cy="861609"/>
          </a:xfrm>
          <a:prstGeom prst="diamond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Diamond 8"/>
          <p:cNvSpPr/>
          <p:nvPr/>
        </p:nvSpPr>
        <p:spPr>
          <a:xfrm>
            <a:off x="4134693" y="3057894"/>
            <a:ext cx="861609" cy="861609"/>
          </a:xfrm>
          <a:prstGeom prst="diamond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Diamond 9"/>
          <p:cNvSpPr/>
          <p:nvPr/>
        </p:nvSpPr>
        <p:spPr>
          <a:xfrm>
            <a:off x="4660513" y="2561355"/>
            <a:ext cx="861609" cy="861609"/>
          </a:xfrm>
          <a:prstGeom prst="diamond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Diamond 10"/>
          <p:cNvSpPr/>
          <p:nvPr/>
        </p:nvSpPr>
        <p:spPr>
          <a:xfrm>
            <a:off x="4134693" y="2073195"/>
            <a:ext cx="861609" cy="861609"/>
          </a:xfrm>
          <a:prstGeom prst="diamond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2" name="Group 11"/>
          <p:cNvGrpSpPr/>
          <p:nvPr/>
        </p:nvGrpSpPr>
        <p:grpSpPr>
          <a:xfrm>
            <a:off x="6148861" y="2559955"/>
            <a:ext cx="2743619" cy="863358"/>
            <a:chOff x="803640" y="3362835"/>
            <a:chExt cx="2179895" cy="863358"/>
          </a:xfrm>
        </p:grpSpPr>
        <p:sp>
          <p:nvSpPr>
            <p:cNvPr id="13" name="TextBox 12"/>
            <p:cNvSpPr txBox="1"/>
            <p:nvPr/>
          </p:nvSpPr>
          <p:spPr>
            <a:xfrm>
              <a:off x="803640" y="3579862"/>
              <a:ext cx="217989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Urusan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pembayaran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melalui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potongan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gaji</a:t>
              </a:r>
              <a:endPara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  <a:p>
              <a:r>
                <a:rPr lang="en-US" altLang="ko-KR" sz="1200" b="1" i="1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Contoh</a:t>
              </a:r>
              <a:r>
                <a:rPr lang="en-US" altLang="ko-KR" sz="1200" b="1" i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: </a:t>
              </a:r>
              <a:r>
                <a:rPr lang="en-US" altLang="ko-KR" sz="1200" b="1" i="1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Bayaran</a:t>
              </a:r>
              <a:r>
                <a:rPr lang="en-US" altLang="ko-KR" sz="1200" b="1" i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LPPSA; Zakat </a:t>
              </a:r>
              <a:r>
                <a:rPr lang="en-US" altLang="ko-KR" sz="1200" b="1" i="1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dll</a:t>
              </a:r>
              <a:r>
                <a:rPr lang="en-US" altLang="ko-KR" sz="1200" b="1" i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 </a:t>
              </a:r>
              <a:endParaRPr lang="ko-KR" altLang="en-US" sz="1200" b="1" i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u="sng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POTONGAN GAJI</a:t>
              </a:r>
              <a:endParaRPr lang="ko-KR" altLang="en-US" sz="1200" b="1" u="sng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430969" y="2559955"/>
            <a:ext cx="2592287" cy="678692"/>
            <a:chOff x="803640" y="3362835"/>
            <a:chExt cx="2059657" cy="678692"/>
          </a:xfrm>
        </p:grpSpPr>
        <p:sp>
          <p:nvSpPr>
            <p:cNvPr id="16" name="TextBox 15"/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Penyelarasan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Emolumen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kerana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Kenaikan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Pangkat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u="sng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KENAIKAN PANGKAT</a:t>
              </a:r>
              <a:endParaRPr lang="ko-KR" altLang="en-US" sz="1200" b="1" u="sng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5436097" y="3715657"/>
            <a:ext cx="3305051" cy="1232690"/>
            <a:chOff x="803640" y="3362835"/>
            <a:chExt cx="2625971" cy="1232690"/>
          </a:xfrm>
        </p:grpSpPr>
        <p:sp>
          <p:nvSpPr>
            <p:cNvPr id="19" name="TextBox 18"/>
            <p:cNvSpPr txBox="1"/>
            <p:nvPr/>
          </p:nvSpPr>
          <p:spPr>
            <a:xfrm>
              <a:off x="803640" y="3579862"/>
              <a:ext cx="2625971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Penyelarasan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/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Kutipan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semula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Emolumen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kesan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cuti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atau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urusan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perkhidmatan</a:t>
              </a:r>
              <a:endParaRPr lang="en-US" altLang="ko-KR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  <a:p>
              <a:pPr algn="just"/>
              <a:r>
                <a:rPr lang="en-US" altLang="ko-KR" sz="1200" b="1" i="1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Contoh</a:t>
              </a:r>
              <a:r>
                <a:rPr lang="en-US" altLang="ko-KR" sz="1200" b="1" i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: </a:t>
              </a:r>
              <a:r>
                <a:rPr lang="en-US" altLang="ko-KR" sz="1200" b="1" i="1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mendiami</a:t>
              </a:r>
              <a:r>
                <a:rPr lang="en-US" altLang="ko-KR" sz="1200" b="1" i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b="1" i="1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kuarters</a:t>
              </a:r>
              <a:r>
                <a:rPr lang="en-US" altLang="ko-KR" sz="1200" b="1" i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; </a:t>
              </a:r>
              <a:r>
                <a:rPr lang="en-US" altLang="ko-KR" sz="1200" b="1" i="1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diluluskan</a:t>
              </a:r>
              <a:r>
                <a:rPr lang="en-US" altLang="ko-KR" sz="1200" b="1" i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CBBP; </a:t>
              </a:r>
              <a:r>
                <a:rPr lang="en-US" altLang="ko-KR" sz="1200" b="1" i="1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Cuti</a:t>
              </a:r>
              <a:r>
                <a:rPr lang="en-US" altLang="ko-KR" sz="1200" b="1" i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b="1" i="1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Sakit</a:t>
              </a:r>
              <a:r>
                <a:rPr lang="en-US" altLang="ko-KR" sz="1200" b="1" i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b="1" i="1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melebihi</a:t>
              </a:r>
              <a:r>
                <a:rPr lang="en-US" altLang="ko-KR" sz="1200" b="1" i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28 </a:t>
              </a:r>
              <a:r>
                <a:rPr lang="en-US" altLang="ko-KR" sz="1200" b="1" i="1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hari</a:t>
              </a:r>
              <a:r>
                <a:rPr lang="en-US" altLang="ko-KR" sz="1200" b="1" i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b="1" i="1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berturut-turut</a:t>
              </a:r>
              <a:r>
                <a:rPr lang="en-US" altLang="ko-KR" sz="1200" b="1" i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b="1" i="1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dll</a:t>
              </a:r>
              <a:endParaRPr lang="ko-KR" altLang="en-US" sz="1200" b="1" i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u="sng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KESAN CUTI / PERKHIDMATAN</a:t>
              </a:r>
              <a:endParaRPr lang="ko-KR" altLang="en-US" sz="1200" b="1" u="sng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115616" y="1416780"/>
            <a:ext cx="2593940" cy="678692"/>
            <a:chOff x="803640" y="3362835"/>
            <a:chExt cx="2060970" cy="678692"/>
          </a:xfrm>
        </p:grpSpPr>
        <p:sp>
          <p:nvSpPr>
            <p:cNvPr id="22" name="TextBox 21"/>
            <p:cNvSpPr txBox="1"/>
            <p:nvPr/>
          </p:nvSpPr>
          <p:spPr>
            <a:xfrm>
              <a:off x="803640" y="3579862"/>
              <a:ext cx="206097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Penyelarasan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Emolumen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kerana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Kenaikan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Gaji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</a:t>
              </a:r>
              <a:r>
                <a:rPr lang="en-US" altLang="ko-KR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Tahunan</a:t>
              </a:r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(KGT).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u="sng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PERGERAKAN GAJI TAHUNAN</a:t>
              </a:r>
              <a:endParaRPr lang="ko-KR" altLang="en-US" sz="1200" b="1" u="sng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3840392" y="2668994"/>
            <a:ext cx="5551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accent4"/>
                </a:solidFill>
                <a:cs typeface="Arial" pitchFamily="34" charset="0"/>
              </a:rPr>
              <a:t>B</a:t>
            </a:r>
            <a:endParaRPr lang="ko-KR" altLang="en-US" sz="3600" b="1" dirty="0">
              <a:solidFill>
                <a:schemeClr val="accent4"/>
              </a:solidFill>
              <a:cs typeface="Arial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782695" y="2668994"/>
            <a:ext cx="5551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accent3"/>
                </a:solidFill>
                <a:cs typeface="Arial" pitchFamily="34" charset="0"/>
              </a:rPr>
              <a:t>D</a:t>
            </a:r>
            <a:endParaRPr lang="ko-KR" altLang="en-US" sz="3600" b="1" dirty="0">
              <a:solidFill>
                <a:schemeClr val="accent3"/>
              </a:solidFill>
              <a:cs typeface="Arial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282672" y="3138619"/>
            <a:ext cx="5551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accent2"/>
                </a:solidFill>
                <a:cs typeface="Arial" pitchFamily="34" charset="0"/>
              </a:rPr>
              <a:t>C</a:t>
            </a:r>
            <a:endParaRPr lang="ko-KR" altLang="en-US" sz="3600" b="1" dirty="0"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282672" y="2202748"/>
            <a:ext cx="5551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accent1"/>
                </a:solidFill>
                <a:cs typeface="Arial" pitchFamily="34" charset="0"/>
              </a:rPr>
              <a:t>A</a:t>
            </a:r>
            <a:endParaRPr lang="ko-KR" altLang="en-US" sz="3600" b="1" dirty="0">
              <a:solidFill>
                <a:schemeClr val="accent1"/>
              </a:solidFill>
              <a:cs typeface="Arial" pitchFamily="34" charset="0"/>
            </a:endParaRP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8322" y="1306491"/>
            <a:ext cx="601920" cy="60192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3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83849">
            <a:off x="683568" y="2167399"/>
            <a:ext cx="681680" cy="68168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4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1527" y="2070427"/>
            <a:ext cx="694782" cy="694782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5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837860" y="4005055"/>
            <a:ext cx="606757" cy="60675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grpSp>
        <p:nvGrpSpPr>
          <p:cNvPr id="32" name="Google Shape;1145;p27"/>
          <p:cNvGrpSpPr/>
          <p:nvPr/>
        </p:nvGrpSpPr>
        <p:grpSpPr>
          <a:xfrm>
            <a:off x="8630659" y="4587974"/>
            <a:ext cx="472389" cy="504056"/>
            <a:chOff x="8630659" y="4587974"/>
            <a:chExt cx="472389" cy="504056"/>
          </a:xfrm>
        </p:grpSpPr>
        <p:sp>
          <p:nvSpPr>
            <p:cNvPr id="33" name="Google Shape;1146;p27"/>
            <p:cNvSpPr/>
            <p:nvPr/>
          </p:nvSpPr>
          <p:spPr>
            <a:xfrm flipH="1">
              <a:off x="8630659" y="4587974"/>
              <a:ext cx="432048" cy="504056"/>
            </a:xfrm>
            <a:prstGeom prst="rtTriangle">
              <a:avLst/>
            </a:prstGeom>
            <a:solidFill>
              <a:srgbClr val="F8B2A3">
                <a:alpha val="5098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" name="Google Shape;1147;p27"/>
            <p:cNvSpPr txBox="1"/>
            <p:nvPr/>
          </p:nvSpPr>
          <p:spPr>
            <a:xfrm>
              <a:off x="8748464" y="4808606"/>
              <a:ext cx="354584" cy="2769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 b="1" dirty="0" smtClean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9</a:t>
              </a:r>
              <a:endParaRPr sz="12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60135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ver and End Slide Master">
  <a:themeElements>
    <a:clrScheme name="ALLPPT-COLOR-A2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8B2A3"/>
      </a:accent1>
      <a:accent2>
        <a:srgbClr val="A4B4EA"/>
      </a:accent2>
      <a:accent3>
        <a:srgbClr val="98DFBB"/>
      </a:accent3>
      <a:accent4>
        <a:srgbClr val="9AD3E9"/>
      </a:accent4>
      <a:accent5>
        <a:srgbClr val="576868"/>
      </a:accent5>
      <a:accent6>
        <a:srgbClr val="CBCBCB"/>
      </a:accent6>
      <a:hlink>
        <a:srgbClr val="3F3F3F"/>
      </a:hlink>
      <a:folHlink>
        <a:srgbClr val="3F3F3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2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8B2A3"/>
      </a:accent1>
      <a:accent2>
        <a:srgbClr val="A4B4EA"/>
      </a:accent2>
      <a:accent3>
        <a:srgbClr val="9AD3E9"/>
      </a:accent3>
      <a:accent4>
        <a:srgbClr val="98DFBB"/>
      </a:accent4>
      <a:accent5>
        <a:srgbClr val="CBCBCB"/>
      </a:accent5>
      <a:accent6>
        <a:srgbClr val="576868"/>
      </a:accent6>
      <a:hlink>
        <a:srgbClr val="3F3F3F"/>
      </a:hlink>
      <a:folHlink>
        <a:srgbClr val="3F3F3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9AD3E9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2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8B2A3"/>
      </a:accent1>
      <a:accent2>
        <a:srgbClr val="A4B4EA"/>
      </a:accent2>
      <a:accent3>
        <a:srgbClr val="9AD3E9"/>
      </a:accent3>
      <a:accent4>
        <a:srgbClr val="98DFBB"/>
      </a:accent4>
      <a:accent5>
        <a:srgbClr val="CBCBCB"/>
      </a:accent5>
      <a:accent6>
        <a:srgbClr val="576868"/>
      </a:accent6>
      <a:hlink>
        <a:srgbClr val="3F3F3F"/>
      </a:hlink>
      <a:folHlink>
        <a:srgbClr val="3F3F3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2948</TotalTime>
  <Words>2327</Words>
  <Application>Microsoft Office PowerPoint</Application>
  <PresentationFormat>On-screen Show (16:9)</PresentationFormat>
  <Paragraphs>515</Paragraphs>
  <Slides>37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37</vt:i4>
      </vt:variant>
    </vt:vector>
  </HeadingPairs>
  <TitlesOfParts>
    <vt:vector size="45" baseType="lpstr">
      <vt:lpstr>맑은 고딕</vt:lpstr>
      <vt:lpstr>Arial</vt:lpstr>
      <vt:lpstr>Arial Unicode MS</vt:lpstr>
      <vt:lpstr>Berlin Sans FB Demi</vt:lpstr>
      <vt:lpstr>Wingdings</vt:lpstr>
      <vt:lpstr>Cover and End Slide Master</vt:lpstr>
      <vt:lpstr>Contents Slide Master</vt:lpstr>
      <vt:lpstr>Section Break Slide Master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User</cp:lastModifiedBy>
  <cp:revision>141</cp:revision>
  <dcterms:created xsi:type="dcterms:W3CDTF">2016-12-05T23:26:54Z</dcterms:created>
  <dcterms:modified xsi:type="dcterms:W3CDTF">2020-08-24T08:47:38Z</dcterms:modified>
</cp:coreProperties>
</file>