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1" r:id="rId2"/>
    <p:sldMasterId id="2147483664" r:id="rId3"/>
  </p:sldMasterIdLst>
  <p:notesMasterIdLst>
    <p:notesMasterId r:id="rId34"/>
  </p:notesMasterIdLst>
  <p:sldIdLst>
    <p:sldId id="256" r:id="rId4"/>
    <p:sldId id="259" r:id="rId5"/>
    <p:sldId id="260" r:id="rId6"/>
    <p:sldId id="261" r:id="rId7"/>
    <p:sldId id="262" r:id="rId8"/>
    <p:sldId id="350" r:id="rId9"/>
    <p:sldId id="263" r:id="rId10"/>
    <p:sldId id="265" r:id="rId11"/>
    <p:sldId id="295" r:id="rId12"/>
    <p:sldId id="266" r:id="rId13"/>
    <p:sldId id="267" r:id="rId14"/>
    <p:sldId id="268" r:id="rId15"/>
    <p:sldId id="296" r:id="rId16"/>
    <p:sldId id="271" r:id="rId17"/>
    <p:sldId id="275" r:id="rId18"/>
    <p:sldId id="277" r:id="rId19"/>
    <p:sldId id="278" r:id="rId20"/>
    <p:sldId id="280" r:id="rId21"/>
    <p:sldId id="282" r:id="rId22"/>
    <p:sldId id="294" r:id="rId23"/>
    <p:sldId id="283" r:id="rId24"/>
    <p:sldId id="285" r:id="rId25"/>
    <p:sldId id="286" r:id="rId26"/>
    <p:sldId id="288" r:id="rId27"/>
    <p:sldId id="289" r:id="rId28"/>
    <p:sldId id="290" r:id="rId29"/>
    <p:sldId id="351" r:id="rId30"/>
    <p:sldId id="353" r:id="rId31"/>
    <p:sldId id="352" r:id="rId32"/>
    <p:sldId id="293" r:id="rId33"/>
  </p:sldIdLst>
  <p:sldSz cx="9144000" cy="5143500" type="screen16x9"/>
  <p:notesSz cx="6950075" cy="9236075"/>
  <p:embeddedFontLst>
    <p:embeddedFont>
      <p:font typeface="Malgun Gothic" panose="020B0503020000020004" pitchFamily="34" charset="-127"/>
      <p:regular r:id="rId35"/>
      <p:bold r:id="rId36"/>
    </p:embeddedFont>
    <p:embeddedFont>
      <p:font typeface="Malgun Gothic" panose="020B0503020000020004" pitchFamily="34" charset="-127"/>
      <p:regular r:id="rId35"/>
      <p:bold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52" roundtripDataSignature="AMtx7mhP1Z0oRVTTACIEO7QkE2p4Z5Cl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61D644E-42E1-4644-AE33-2C6E390FA809}">
  <a:tblStyle styleId="{161D644E-42E1-4644-AE33-2C6E390FA809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2FB"/>
          </a:solidFill>
        </a:fill>
      </a:tcStyle>
    </a:wholeTbl>
    <a:band1H>
      <a:tcTxStyle/>
      <a:tcStyle>
        <a:tcBdr/>
        <a:fill>
          <a:solidFill>
            <a:srgbClr val="E0E5F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5F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2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2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 snapToGrid="0">
      <p:cViewPr varScale="1">
        <p:scale>
          <a:sx n="98" d="100"/>
          <a:sy n="98" d="100"/>
        </p:scale>
        <p:origin x="528" y="84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font" Target="fonts/font2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52" Type="http://customschemas.google.com/relationships/presentationmetadata" Target="meta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font" Target="fonts/font1.fntdata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36768" y="0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Malgun Gothic"/>
                <a:ea typeface="Malgun Gothic"/>
                <a:cs typeface="Malgun Gothic"/>
                <a:sym typeface="Malgun Gothic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Malgun Gothic"/>
              <a:ea typeface="Malgun Gothic"/>
              <a:cs typeface="Malgun Gothic"/>
              <a:sym typeface="Malgun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933452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p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:notes"/>
          <p:cNvSpPr txBox="1">
            <a:spLocks noGrp="1"/>
          </p:cNvSpPr>
          <p:nvPr>
            <p:ph type="sldNum" idx="12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10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1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2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6" name="Google Shape;46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15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19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9" name="Google Shape;76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21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22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p24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26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2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220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9" name="Google Shape;149;p3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3:notes"/>
          <p:cNvSpPr txBox="1">
            <a:spLocks noGrp="1"/>
          </p:cNvSpPr>
          <p:nvPr>
            <p:ph type="sldNum" idx="12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75" tIns="46225" rIns="92475" bIns="462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2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9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Google Shape;1231;p30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32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4" name="Google Shape;1314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Google Shape;1324;p33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5" name="Google Shape;132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Google Shape;1355;p34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6" name="Google Shape;1356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3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3" name="Google Shape;1423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5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6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27:notes"/>
          <p:cNvSpPr txBox="1">
            <a:spLocks noGrp="1"/>
          </p:cNvSpPr>
          <p:nvPr>
            <p:ph type="body" idx="1"/>
          </p:nvPr>
        </p:nvSpPr>
        <p:spPr>
          <a:xfrm>
            <a:off x="695008" y="4387137"/>
            <a:ext cx="5560060" cy="4156234"/>
          </a:xfrm>
          <a:prstGeom prst="rect">
            <a:avLst/>
          </a:prstGeom>
        </p:spPr>
        <p:txBody>
          <a:bodyPr spcFirstLastPara="1" wrap="square" lIns="92472" tIns="46224" rIns="92472" bIns="46224" anchor="t" anchorCtr="0">
            <a:noAutofit/>
          </a:bodyPr>
          <a:lstStyle/>
          <a:p>
            <a:endParaRPr/>
          </a:p>
        </p:txBody>
      </p:sp>
      <p:sp>
        <p:nvSpPr>
          <p:cNvPr id="1139" name="Google Shape;11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9231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9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Google Shape;1138;p27:notes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spcFirstLastPara="1" wrap="square" lIns="92475" tIns="46225" rIns="92475" bIns="46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26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layout">
  <p:cSld name="Cover Slide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>
            <a:spLocks noGrp="1"/>
          </p:cNvSpPr>
          <p:nvPr>
            <p:ph type="body" idx="2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Basic Layout">
  <p:cSld name="6_Basic Layou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2"/>
          <p:cNvSpPr>
            <a:spLocks noGrp="1"/>
          </p:cNvSpPr>
          <p:nvPr>
            <p:ph type="pic" idx="2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52"/>
          <p:cNvSpPr>
            <a:spLocks noGrp="1"/>
          </p:cNvSpPr>
          <p:nvPr>
            <p:ph type="pic" idx="3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Basic Layout">
  <p:cSld name="7_Basic Layou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3"/>
          <p:cNvSpPr>
            <a:spLocks noGrp="1"/>
          </p:cNvSpPr>
          <p:nvPr>
            <p:ph type="pic" idx="2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53"/>
          <p:cNvSpPr>
            <a:spLocks noGrp="1"/>
          </p:cNvSpPr>
          <p:nvPr>
            <p:ph type="pic" idx="3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53"/>
          <p:cNvSpPr>
            <a:spLocks noGrp="1"/>
          </p:cNvSpPr>
          <p:nvPr>
            <p:ph type="pic" idx="4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53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53"/>
          <p:cNvSpPr txBox="1">
            <a:spLocks noGrp="1"/>
          </p:cNvSpPr>
          <p:nvPr>
            <p:ph type="body" idx="5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Basic Layout">
  <p:cSld name="8_Basic Layou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54" descr="D:\Fullppt\005-PNG이미지\모니터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82286" y="1275606"/>
            <a:ext cx="2923753" cy="25186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54" descr="D:\Fullppt\005-PNG이미지\모니터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722646" y="1275606"/>
            <a:ext cx="2923753" cy="2518619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54"/>
          <p:cNvSpPr>
            <a:spLocks noGrp="1"/>
          </p:cNvSpPr>
          <p:nvPr>
            <p:ph type="pic" idx="2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54"/>
          <p:cNvSpPr>
            <a:spLocks noGrp="1"/>
          </p:cNvSpPr>
          <p:nvPr>
            <p:ph type="pic" idx="3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54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54"/>
          <p:cNvSpPr txBox="1">
            <a:spLocks noGrp="1"/>
          </p:cNvSpPr>
          <p:nvPr>
            <p:ph type="body" idx="4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Basic Layout">
  <p:cSld name="9_Basic Layou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5"/>
          <p:cNvSpPr/>
          <p:nvPr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55" descr="D:\Fullppt\PNG이미지\핸드폰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35225" y="1079005"/>
            <a:ext cx="3373328" cy="408503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55"/>
          <p:cNvSpPr>
            <a:spLocks noGrp="1"/>
          </p:cNvSpPr>
          <p:nvPr>
            <p:ph type="pic" idx="2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55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55"/>
          <p:cNvSpPr txBox="1">
            <a:spLocks noGrp="1"/>
          </p:cNvSpPr>
          <p:nvPr>
            <p:ph type="body" idx="3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4931735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Break Layout">
  <p:cSld name="Section Break Layou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5"/>
          <p:cNvSpPr txBox="1">
            <a:spLocks noGrp="1"/>
          </p:cNvSpPr>
          <p:nvPr>
            <p:ph type="body" idx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45"/>
          <p:cNvSpPr txBox="1">
            <a:spLocks noGrp="1"/>
          </p:cNvSpPr>
          <p:nvPr>
            <p:ph type="body" idx="2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93" name="Google Shape;93;p45" descr="E:\002-KIMS BUSINESS\007-02-Googleslidesppt\02-GSppt-Contents-Kim\20170215\03-abs\item01-p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31839" y="3651870"/>
            <a:ext cx="1013895" cy="1016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45" descr="E:\002-KIMS BUSINESS\007-02-Googleslidesppt\02-GSppt-Contents-Kim\20170215\03-abs\item01-p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95936" y="950740"/>
            <a:ext cx="648072" cy="649734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45" descr="E:\002-KIMS BUSINESS\007-02-Googleslidesppt\02-GSppt-Contents-Kim\20170215\03-abs\item01-png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1560" y="419818"/>
            <a:ext cx="442142" cy="443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5" descr="E:\002-KIMS BUSINESS\007-02-Googleslidesppt\02-GSppt-Contents-Kim\20170215\03-abs\item01-png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100392" y="1779200"/>
            <a:ext cx="360040" cy="3609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7" name="Google Shape;97;p45"/>
          <p:cNvGrpSpPr/>
          <p:nvPr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98" name="Google Shape;98;p45" descr="E:\002-KIMS BUSINESS\007-02-Googleslidesppt\02-GSppt-Contents-Kim\20170215\03-abs\item01-png.png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1115616" y="1275607"/>
              <a:ext cx="2585656" cy="25922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9" name="Google Shape;99;p45"/>
            <p:cNvSpPr/>
            <p:nvPr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0" name="Google Shape;100;p45" descr="E:\002-KIMS BUSINESS\007-02-Googleslidesppt\02-GSppt-Contents-Kim\20170215\03-abs\item02-png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668344" y="3578808"/>
            <a:ext cx="1475656" cy="1592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45" descr="E:\002-KIMS BUSINESS\007-02-Googleslidesppt\02-GSppt-Contents-Kim\20170215\03-abs\item02-png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 rot="-5400000">
            <a:off x="8226854" y="-51527"/>
            <a:ext cx="879830" cy="949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asic Layout">
  <p:cSld name="3_Basic Layou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6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33999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Layout">
  <p:cSld name="Agenda Layou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asic Layout">
  <p:cSld name="2_Basic Layou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2"/>
          <p:cNvSpPr>
            <a:spLocks noGrp="1"/>
          </p:cNvSpPr>
          <p:nvPr>
            <p:ph type="pic" idx="2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42"/>
          <p:cNvSpPr>
            <a:spLocks noGrp="1"/>
          </p:cNvSpPr>
          <p:nvPr>
            <p:ph type="pic" idx="3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42"/>
          <p:cNvSpPr>
            <a:spLocks noGrp="1"/>
          </p:cNvSpPr>
          <p:nvPr>
            <p:ph type="pic" idx="4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42"/>
          <p:cNvSpPr>
            <a:spLocks noGrp="1"/>
          </p:cNvSpPr>
          <p:nvPr>
            <p:ph type="pic" idx="5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42"/>
          <p:cNvSpPr/>
          <p:nvPr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42"/>
          <p:cNvSpPr/>
          <p:nvPr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42"/>
          <p:cNvSpPr/>
          <p:nvPr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42"/>
          <p:cNvSpPr/>
          <p:nvPr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42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42"/>
          <p:cNvSpPr txBox="1">
            <a:spLocks noGrp="1"/>
          </p:cNvSpPr>
          <p:nvPr>
            <p:ph type="body" idx="6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Layout">
  <p:cSld name="Basic Layou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3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43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asic Layout">
  <p:cSld name="3_Basic Layou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6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asic Layout">
  <p:cSld name="1_Basic Layou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48"/>
          <p:cNvGrpSpPr/>
          <p:nvPr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0" name="Google Shape;50;p48" descr="E:\002-KIMS BUSINESS\007-02-Googleslidesppt\02-GSppt-Contents-Kim\20170215\03-abs\item01-png.png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1115616" y="1275607"/>
              <a:ext cx="2585656" cy="259228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1" name="Google Shape;51;p48"/>
            <p:cNvSpPr/>
            <p:nvPr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" name="Google Shape;52;p48"/>
          <p:cNvSpPr txBox="1">
            <a:spLocks noGrp="1"/>
          </p:cNvSpPr>
          <p:nvPr>
            <p:ph type="body" idx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48"/>
          <p:cNvSpPr txBox="1">
            <a:spLocks noGrp="1"/>
          </p:cNvSpPr>
          <p:nvPr>
            <p:ph type="body" idx="2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con sets layout">
  <p:cSld name="icon sets layou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9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56" name="Google Shape;56;p49"/>
          <p:cNvGrpSpPr/>
          <p:nvPr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57" name="Google Shape;57;p49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49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lt1">
                <a:alpha val="40784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49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lt1">
                <a:alpha val="22745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Basic Layout">
  <p:cSld name="4_Basic Layou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0"/>
          <p:cNvSpPr>
            <a:spLocks noGrp="1"/>
          </p:cNvSpPr>
          <p:nvPr>
            <p:ph type="pic" idx="2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50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72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50"/>
          <p:cNvSpPr txBox="1">
            <a:spLocks noGrp="1"/>
          </p:cNvSpPr>
          <p:nvPr>
            <p:ph type="body" idx="3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spcBef>
                <a:spcPts val="28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Basic Layout">
  <p:cSld name="5_Basic Layou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1"/>
          <p:cNvSpPr>
            <a:spLocks noGrp="1"/>
          </p:cNvSpPr>
          <p:nvPr>
            <p:ph type="pic" idx="2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51"/>
          <p:cNvSpPr>
            <a:spLocks noGrp="1"/>
          </p:cNvSpPr>
          <p:nvPr>
            <p:ph type="pic" idx="3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24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100000">
              <a:schemeClr val="bg1"/>
            </a:gs>
            <a:gs pos="100000">
              <a:schemeClr val="accent1">
                <a:lumMod val="9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100000">
              <a:schemeClr val="bg1"/>
            </a:gs>
            <a:gs pos="100000">
              <a:schemeClr val="accent1">
                <a:lumMod val="9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6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</a:schemeClr>
            </a:gs>
            <a:gs pos="100000">
              <a:schemeClr val="bg1"/>
            </a:gs>
            <a:gs pos="100000">
              <a:schemeClr val="accent1">
                <a:lumMod val="9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7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6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100000">
              <a:schemeClr val="bg1"/>
            </a:gs>
            <a:gs pos="100000">
              <a:schemeClr val="accent1">
                <a:lumMod val="9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"/>
          <p:cNvSpPr txBox="1">
            <a:spLocks noGrp="1"/>
          </p:cNvSpPr>
          <p:nvPr>
            <p:ph type="body" idx="1"/>
          </p:nvPr>
        </p:nvSpPr>
        <p:spPr>
          <a:xfrm>
            <a:off x="3779182" y="2571750"/>
            <a:ext cx="5332653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PENGURUSAN PEGAWAI DI BAWAH JAWATAN SIMPANAN LATIHAN (JSL)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body" idx="2"/>
          </p:nvPr>
        </p:nvSpPr>
        <p:spPr>
          <a:xfrm>
            <a:off x="3779182" y="4178786"/>
            <a:ext cx="5219924" cy="504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</a:pPr>
            <a:r>
              <a:rPr lang="en-US" sz="1200" b="1" dirty="0"/>
              <a:t>PROGRAM LATIHAN SUBKEPAKARAN</a:t>
            </a:r>
            <a:endParaRPr sz="1200"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None/>
            </a:pPr>
            <a:r>
              <a:rPr lang="en-US" sz="1200" b="1" dirty="0" smtClean="0"/>
              <a:t>25 </a:t>
            </a:r>
            <a:r>
              <a:rPr lang="en-US" sz="1200" b="1" dirty="0"/>
              <a:t>JUN </a:t>
            </a:r>
            <a:r>
              <a:rPr lang="en-US" sz="1200" b="1" dirty="0" smtClean="0"/>
              <a:t>2024 </a:t>
            </a:r>
            <a:r>
              <a:rPr lang="en-US" sz="1200" b="1" dirty="0"/>
              <a:t>| PROGRAM KEPAKARAN 2</a:t>
            </a:r>
            <a:endParaRPr sz="1200" b="1" dirty="0"/>
          </a:p>
        </p:txBody>
      </p:sp>
      <p:grpSp>
        <p:nvGrpSpPr>
          <p:cNvPr id="109" name="Google Shape;109;p1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110" name="Google Shape;110;p1"/>
            <p:cNvSpPr/>
            <p:nvPr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"/>
            <p:cNvSpPr/>
            <p:nvPr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"/>
            <p:cNvSpPr/>
            <p:nvPr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94B4E5-08D5-47CE-AAF1-76E534F6A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756" y="98708"/>
            <a:ext cx="89535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10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RINGKASAN ELAUN PERKHIDMATAN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8" name="Google Shape;438;p10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graphicFrame>
        <p:nvGraphicFramePr>
          <p:cNvPr id="439" name="Google Shape;439;p10"/>
          <p:cNvGraphicFramePr/>
          <p:nvPr/>
        </p:nvGraphicFramePr>
        <p:xfrm>
          <a:off x="467546" y="1203598"/>
          <a:ext cx="8280900" cy="3112400"/>
        </p:xfrm>
        <a:graphic>
          <a:graphicData uri="http://schemas.openxmlformats.org/drawingml/2006/table">
            <a:tbl>
              <a:tblPr firstRow="1" bandRow="1">
                <a:noFill/>
                <a:tableStyleId>{161D644E-42E1-4644-AE33-2C6E390FA809}</a:tableStyleId>
              </a:tblPr>
              <a:tblGrid>
                <a:gridCol w="5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BIL</a:t>
                      </a:r>
                      <a:endParaRPr sz="1800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JENIS ELAUN / KEMUDAHAN</a:t>
                      </a:r>
                      <a:endParaRPr sz="1800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DALAM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NEGARA</a:t>
                      </a:r>
                      <a:endParaRPr sz="1800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LUAR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NEGARA</a:t>
                      </a:r>
                      <a:endParaRPr sz="1800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>
                          <a:solidFill>
                            <a:srgbClr val="2B3434"/>
                          </a:solidFill>
                        </a:rPr>
                        <a:t>CATATAN</a:t>
                      </a:r>
                      <a:endParaRPr sz="1800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2B3434"/>
                          </a:solidFill>
                        </a:rPr>
                        <a:t>1</a:t>
                      </a:r>
                      <a:endParaRPr sz="1600" b="1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2B3434"/>
                          </a:solidFill>
                        </a:rPr>
                        <a:t>IMBUHAN TETAP KERAIAN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>
                          <a:solidFill>
                            <a:srgbClr val="2B3434"/>
                          </a:solidFill>
                        </a:rPr>
                        <a:t>(ITK)</a:t>
                      </a:r>
                      <a:endParaRPr sz="1600" b="1" u="none" strike="noStrike" cap="none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Kelayakan mengikut</a:t>
                      </a: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Gred</a:t>
                      </a: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PP Bil.4/2002 </a:t>
                      </a:r>
                      <a:br>
                        <a:rPr lang="en-US" sz="110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(Lampiran C8)</a:t>
                      </a:r>
                      <a:endParaRPr sz="11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2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IMBUHAN TETAP PERUMAHAN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(ITP)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Kelayakan mengikut</a:t>
                      </a:r>
                      <a:br>
                        <a:rPr lang="en-US" sz="1100" b="1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Gred</a:t>
                      </a:r>
                      <a:br>
                        <a:rPr lang="en-US" sz="1100" b="1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>PP Bil.4/2002</a:t>
                      </a:r>
                      <a:br>
                        <a:rPr lang="en-US" sz="1100" b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>(Lampiran C8)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>SPP Bil.4/2009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Kelayakan Mendiami Kuarters</a:t>
                      </a: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/>
                      </a:r>
                      <a:br>
                        <a:rPr lang="en-US" sz="1100" b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>PP Bil.8/2015</a:t>
                      </a:r>
                      <a:endParaRPr sz="1100" b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40" name="Google Shape;440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048" y="3291830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048" y="2071797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00192" y="2071797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54862" y="3291830"/>
            <a:ext cx="379706" cy="3797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44" name="Google Shape;444;p10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445" name="Google Shape;445;p10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6" name="Google Shape;446;p10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11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RINGKASAN ELAUN PERKHIDMATAN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2" name="Google Shape;452;p11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 dirty="0"/>
              <a:t>PROGRAM LATIHAN SUBKEPAKARAN</a:t>
            </a:r>
            <a:endParaRPr i="1" dirty="0"/>
          </a:p>
        </p:txBody>
      </p:sp>
      <p:graphicFrame>
        <p:nvGraphicFramePr>
          <p:cNvPr id="453" name="Google Shape;453;p11"/>
          <p:cNvGraphicFramePr/>
          <p:nvPr>
            <p:extLst>
              <p:ext uri="{D42A27DB-BD31-4B8C-83A1-F6EECF244321}">
                <p14:modId xmlns:p14="http://schemas.microsoft.com/office/powerpoint/2010/main" val="3609289477"/>
              </p:ext>
            </p:extLst>
          </p:nvPr>
        </p:nvGraphicFramePr>
        <p:xfrm>
          <a:off x="467546" y="1203598"/>
          <a:ext cx="8280900" cy="3784580"/>
        </p:xfrm>
        <a:graphic>
          <a:graphicData uri="http://schemas.openxmlformats.org/drawingml/2006/table">
            <a:tbl>
              <a:tblPr firstRow="1" bandRow="1">
                <a:noFill/>
                <a:tableStyleId>{161D644E-42E1-4644-AE33-2C6E390FA809}</a:tableStyleId>
              </a:tblPr>
              <a:tblGrid>
                <a:gridCol w="5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BIL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JENIS ELAUN / KEMUDAHAN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DALAM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NEGARA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LUAR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NEGARA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CATATAN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2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3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BAYARAN IMBUHAN SARA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HIDUP </a:t>
                      </a:r>
                      <a:r>
                        <a:rPr lang="en-US" sz="1000" b="1">
                          <a:solidFill>
                            <a:srgbClr val="2B3434"/>
                          </a:solidFill>
                        </a:rPr>
                        <a:t>(</a:t>
                      </a:r>
                      <a:r>
                        <a:rPr lang="en-US" sz="900" b="1">
                          <a:solidFill>
                            <a:srgbClr val="2B3434"/>
                          </a:solidFill>
                        </a:rPr>
                        <a:t>BAYARAN SARA HIDUP)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(BISH)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dirty="0">
                          <a:solidFill>
                            <a:srgbClr val="2B3434"/>
                          </a:solidFill>
                        </a:rPr>
                        <a:t>CBBP </a:t>
                      </a:r>
                      <a:r>
                        <a:rPr lang="en-US" sz="1050" b="1" dirty="0" err="1">
                          <a:solidFill>
                            <a:srgbClr val="2B3434"/>
                          </a:solidFill>
                        </a:rPr>
                        <a:t>Luar</a:t>
                      </a:r>
                      <a:r>
                        <a:rPr lang="en-US" sz="1050" b="1" dirty="0">
                          <a:solidFill>
                            <a:srgbClr val="2B3434"/>
                          </a:solidFill>
                        </a:rPr>
                        <a:t> 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dirty="0">
                          <a:solidFill>
                            <a:srgbClr val="2B3434"/>
                          </a:solidFill>
                        </a:rPr>
                        <a:t>Negara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50" b="1" dirty="0" err="1">
                          <a:solidFill>
                            <a:srgbClr val="FF0000"/>
                          </a:solidFill>
                        </a:rPr>
                        <a:t>tidak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 </a:t>
                      </a:r>
                      <a:br>
                        <a:rPr lang="en-US" sz="1050" b="1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sz="1050" b="1" dirty="0" err="1">
                          <a:solidFill>
                            <a:srgbClr val="FF0000"/>
                          </a:solidFill>
                        </a:rPr>
                        <a:t>melebih</a:t>
                      </a: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1" dirty="0">
                          <a:solidFill>
                            <a:srgbClr val="FF0000"/>
                          </a:solidFill>
                        </a:rPr>
                        <a:t>12 </a:t>
                      </a:r>
                      <a:r>
                        <a:rPr lang="en-US" sz="1050" b="1" dirty="0" err="1">
                          <a:solidFill>
                            <a:srgbClr val="FF0000"/>
                          </a:solidFill>
                        </a:rPr>
                        <a:t>Bulan</a:t>
                      </a:r>
                      <a:endParaRPr sz="1050" b="1" dirty="0">
                        <a:solidFill>
                          <a:srgbClr val="FF0000"/>
                        </a:solidFill>
                      </a:endParaRPr>
                    </a:p>
                  </a:txBody>
                  <a:tcPr marL="91450" marR="91450" marT="45725" marB="45725" anchor="b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Kadar mengikut 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lokasi fasiliti latihan</a:t>
                      </a: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PP Bil.7/2019 </a:t>
                      </a:r>
                      <a:endParaRPr sz="11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4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BAYARAN INSENTIF </a:t>
                      </a:r>
                      <a:br>
                        <a:rPr lang="en-US" sz="1600" b="1" dirty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PERKHIDMATAN KRITIKAL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(BIPK)</a:t>
                      </a:r>
                      <a:endParaRPr sz="1600" b="1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b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Kelayakan</a:t>
                      </a:r>
                      <a:br>
                        <a:rPr lang="en-US" sz="1100" b="1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>SPP Bil.17/2007</a:t>
                      </a:r>
                      <a:br>
                        <a:rPr lang="en-US" sz="1100" b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 b="0">
                          <a:solidFill>
                            <a:srgbClr val="2B3434"/>
                          </a:solidFill>
                        </a:rPr>
                        <a:t>SPP Bil.4/2009</a:t>
                      </a:r>
                      <a:endParaRPr/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5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BAYARAN INSENTIF PAKAR </a:t>
                      </a:r>
                      <a:br>
                        <a:rPr lang="en-US" sz="1600" b="1">
                          <a:solidFill>
                            <a:srgbClr val="2B3434"/>
                          </a:solidFill>
                        </a:rPr>
                      </a:b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(BIP)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b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>
                          <a:solidFill>
                            <a:srgbClr val="2B3434"/>
                          </a:solidFill>
                        </a:rPr>
                        <a:t>Kadar </a:t>
                      </a:r>
                      <a:r>
                        <a:rPr lang="en-US" sz="1100" b="1" dirty="0" err="1">
                          <a:solidFill>
                            <a:srgbClr val="2B3434"/>
                          </a:solidFill>
                        </a:rPr>
                        <a:t>dan</a:t>
                      </a:r>
                      <a:r>
                        <a:rPr lang="en-US" sz="1100" b="1" dirty="0">
                          <a:solidFill>
                            <a:srgbClr val="2B3434"/>
                          </a:solidFill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2B3434"/>
                          </a:solidFill>
                        </a:rPr>
                        <a:t>Kelayakan</a:t>
                      </a:r>
                      <a:endParaRPr sz="1100" b="1" dirty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dirty="0">
                          <a:solidFill>
                            <a:srgbClr val="2B3434"/>
                          </a:solidFill>
                        </a:rPr>
                        <a:t>PP </a:t>
                      </a:r>
                      <a:r>
                        <a:rPr lang="en-US" sz="1100" b="0" dirty="0" err="1">
                          <a:solidFill>
                            <a:srgbClr val="2B3434"/>
                          </a:solidFill>
                        </a:rPr>
                        <a:t>Bil</a:t>
                      </a:r>
                      <a:r>
                        <a:rPr lang="en-US" sz="1100" b="0" dirty="0">
                          <a:solidFill>
                            <a:srgbClr val="2B3434"/>
                          </a:solidFill>
                        </a:rPr>
                        <a:t>. 7/2011</a:t>
                      </a:r>
                      <a:endParaRPr sz="1100" b="0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54" name="Google Shape;454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4048" y="2252038"/>
            <a:ext cx="432048" cy="4320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5" name="Google Shape;45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58434" y="3466611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04048" y="3465659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04048" y="2278209"/>
            <a:ext cx="379706" cy="3797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58" name="Google Shape;458;p11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459" name="Google Shape;459;p11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11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13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61" name="Google Shape;461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4355" y="2120036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254355" y="4395668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24305" y="4395668"/>
            <a:ext cx="379706" cy="379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2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RINGKASAN ELAUN PERKHIDMATAN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9" name="Google Shape;469;p12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graphicFrame>
        <p:nvGraphicFramePr>
          <p:cNvPr id="470" name="Google Shape;470;p12"/>
          <p:cNvGraphicFramePr/>
          <p:nvPr>
            <p:extLst>
              <p:ext uri="{D42A27DB-BD31-4B8C-83A1-F6EECF244321}">
                <p14:modId xmlns:p14="http://schemas.microsoft.com/office/powerpoint/2010/main" val="787875411"/>
              </p:ext>
            </p:extLst>
          </p:nvPr>
        </p:nvGraphicFramePr>
        <p:xfrm>
          <a:off x="467546" y="1203598"/>
          <a:ext cx="8280900" cy="3426490"/>
        </p:xfrm>
        <a:graphic>
          <a:graphicData uri="http://schemas.openxmlformats.org/drawingml/2006/table">
            <a:tbl>
              <a:tblPr firstRow="1" bandRow="1">
                <a:noFill/>
                <a:tableStyleId>{161D644E-42E1-4644-AE33-2C6E390FA809}</a:tableStyleId>
              </a:tblPr>
              <a:tblGrid>
                <a:gridCol w="581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1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2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4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0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solidFill>
                            <a:srgbClr val="2B3434"/>
                          </a:solidFill>
                        </a:rPr>
                        <a:t>BIL</a:t>
                      </a:r>
                      <a:endParaRPr sz="1800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JENIS ELAUN / KEMUDAHAN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DALAM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NEGARA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LUAR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NEGARA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solidFill>
                            <a:srgbClr val="2B3434"/>
                          </a:solidFill>
                        </a:rPr>
                        <a:t>CATATAN</a:t>
                      </a: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6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BAYARAN IMBUHAN</a:t>
                      </a:r>
                      <a:br>
                        <a:rPr lang="en-US" sz="1600" b="1" dirty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PERUMAHAN WILAYAH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dirty="0">
                          <a:solidFill>
                            <a:srgbClr val="2B3434"/>
                          </a:solidFill>
                        </a:rPr>
                        <a:t>(ELAUN PERUMAHAN WILAYAH)</a:t>
                      </a:r>
                      <a:endParaRPr sz="900" b="1" dirty="0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BIPW</a:t>
                      </a: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)</a:t>
                      </a:r>
                      <a:endParaRPr sz="1600" b="1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b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Kadar dan Kelayakan</a:t>
                      </a:r>
                      <a:endParaRPr sz="1100" b="1">
                        <a:solidFill>
                          <a:srgbClr val="2B3434"/>
                        </a:solidFill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PP Bil.7/2019</a:t>
                      </a:r>
                      <a:br>
                        <a:rPr lang="en-US" sz="110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SPP Bil.4/2009 </a:t>
                      </a:r>
                      <a:endParaRPr sz="11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7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BAYARAN INSENTIF WILAYAH</a:t>
                      </a:r>
                      <a:endParaRPr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BIW</a:t>
                      </a: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)</a:t>
                      </a:r>
                      <a:endParaRPr sz="1600" b="1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b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Kadar dan Kelayakan</a:t>
                      </a: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/>
                      </a:r>
                      <a:br>
                        <a:rPr lang="en-US" sz="110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SPP Bil.4/2009 </a:t>
                      </a:r>
                      <a:endParaRPr sz="11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12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>
                          <a:solidFill>
                            <a:srgbClr val="2B3434"/>
                          </a:solidFill>
                        </a:rPr>
                        <a:t>8</a:t>
                      </a:r>
                      <a:endParaRPr sz="16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BAYARAN INSENTIF </a:t>
                      </a:r>
                      <a:br>
                        <a:rPr lang="en-US" sz="1600" b="1" dirty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PENEMPATAN PAKAR</a:t>
                      </a:r>
                      <a:br>
                        <a:rPr lang="en-US" sz="1600" b="1" dirty="0">
                          <a:solidFill>
                            <a:srgbClr val="2B3434"/>
                          </a:solidFill>
                        </a:rPr>
                      </a:b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BIPP</a:t>
                      </a:r>
                      <a:r>
                        <a:rPr lang="en-US" sz="1600" b="1" dirty="0">
                          <a:solidFill>
                            <a:srgbClr val="2B3434"/>
                          </a:solidFill>
                        </a:rPr>
                        <a:t>)</a:t>
                      </a:r>
                      <a:endParaRPr sz="1600" b="1" dirty="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b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B3434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1">
                          <a:solidFill>
                            <a:srgbClr val="2B3434"/>
                          </a:solidFill>
                        </a:rPr>
                        <a:t>Kadar dan Kelayakan</a:t>
                      </a: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/>
                      </a:r>
                      <a:br>
                        <a:rPr lang="en-US" sz="110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Surat Edaran KSU </a:t>
                      </a:r>
                      <a:br>
                        <a:rPr lang="en-US" sz="1100">
                          <a:solidFill>
                            <a:srgbClr val="2B3434"/>
                          </a:solidFill>
                        </a:rPr>
                      </a:br>
                      <a:r>
                        <a:rPr lang="en-US" sz="1100">
                          <a:solidFill>
                            <a:srgbClr val="2B3434"/>
                          </a:solidFill>
                        </a:rPr>
                        <a:t>KKM Bil. 4/2016</a:t>
                      </a:r>
                      <a:endParaRPr sz="1100">
                        <a:solidFill>
                          <a:srgbClr val="2B3434"/>
                        </a:solidFill>
                      </a:endParaRPr>
                    </a:p>
                  </a:txBody>
                  <a:tcPr marL="91450" marR="91450" marT="45725" marB="45725" anchor="ctr">
                    <a:lnL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71" name="Google Shape;471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54355" y="2093865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54355" y="3173985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54355" y="4042936"/>
            <a:ext cx="379706" cy="3797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74" name="Google Shape;474;p12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475" name="Google Shape;475;p12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2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14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477" name="Google Shape;477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21590" y="2120036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26333" y="3174987"/>
            <a:ext cx="379706" cy="3797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21590" y="4040085"/>
            <a:ext cx="379706" cy="3797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477982" y="4686113"/>
            <a:ext cx="40552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1100" b="1" dirty="0" err="1">
                <a:solidFill>
                  <a:schemeClr val="accent1">
                    <a:lumMod val="75000"/>
                  </a:schemeClr>
                </a:solidFill>
              </a:rPr>
              <a:t>Untuk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 yang </a:t>
            </a:r>
            <a:r>
              <a:rPr lang="en-US" sz="1100" b="1" dirty="0" err="1">
                <a:solidFill>
                  <a:schemeClr val="accent1">
                    <a:lumMod val="75000"/>
                  </a:schemeClr>
                </a:solidFill>
              </a:rPr>
              <a:t>bertukar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accent1">
                    <a:lumMod val="75000"/>
                  </a:schemeClr>
                </a:solidFill>
              </a:rPr>
              <a:t>wilayah</a:t>
            </a:r>
            <a:r>
              <a:rPr lang="en-US" sz="11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100" b="1" dirty="0" err="1">
                <a:solidFill>
                  <a:schemeClr val="accent1">
                    <a:lumMod val="75000"/>
                  </a:schemeClr>
                </a:solidFill>
              </a:rPr>
              <a:t>sahaja</a:t>
            </a:r>
            <a:endParaRPr lang="en-MY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PENYELARASAN EMOLUMEN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KENAIKAN GAJI TAHUNAN (KGT)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899592" y="1521505"/>
            <a:ext cx="864096" cy="1188088"/>
            <a:chOff x="2391994" y="1635646"/>
            <a:chExt cx="805454" cy="158408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835696" y="1427946"/>
            <a:ext cx="2664296" cy="2495112"/>
            <a:chOff x="496119" y="2418522"/>
            <a:chExt cx="1752190" cy="2495112"/>
          </a:xfrm>
          <a:noFill/>
        </p:grpSpPr>
        <p:sp>
          <p:nvSpPr>
            <p:cNvPr id="9" name="TextBox 8"/>
            <p:cNvSpPr txBox="1"/>
            <p:nvPr/>
          </p:nvSpPr>
          <p:spPr>
            <a:xfrm>
              <a:off x="496119" y="3159308"/>
              <a:ext cx="1752190" cy="175432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Bayaran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Pergerakan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Gaji 2021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perlu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diurus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oleh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Jabatan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terakhir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pegawai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sehingga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diluluskan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penempatan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JSL</a:t>
              </a:r>
            </a:p>
            <a:p>
              <a:pPr algn="just"/>
              <a:endPara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algn="just"/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Keputusan</a:t>
              </a:r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Pergerakan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Gaji 2022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perlu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diurus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oleh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Jabatan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terakhir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dikemukakan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kepada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JSL</a:t>
              </a:r>
            </a:p>
            <a:p>
              <a:pPr algn="just"/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6119" y="2418522"/>
              <a:ext cx="175219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KEPUTUSAN DAN BAYARAN PERGERAKAN GAJI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77080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649487" y="1531534"/>
            <a:ext cx="864096" cy="1188088"/>
            <a:chOff x="2391994" y="1635646"/>
            <a:chExt cx="805454" cy="1584088"/>
          </a:xfrm>
          <a:solidFill>
            <a:srgbClr val="F8B2A3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585591" y="1427946"/>
            <a:ext cx="2664296" cy="1156285"/>
            <a:chOff x="496119" y="2399353"/>
            <a:chExt cx="1752190" cy="1156285"/>
          </a:xfrm>
          <a:noFill/>
        </p:grpSpPr>
        <p:sp>
          <p:nvSpPr>
            <p:cNvPr id="23" name="TextBox 22"/>
            <p:cNvSpPr txBox="1"/>
            <p:nvPr/>
          </p:nvSpPr>
          <p:spPr>
            <a:xfrm>
              <a:off x="496119" y="2724641"/>
              <a:ext cx="175219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Pergerakan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Gaji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Tahunan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pegawai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adalah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dibawah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tanggungjawab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JSL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sepanjang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tempoh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pengajian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setelah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diluluskan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penempatan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JSL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96119" y="2399353"/>
              <a:ext cx="17521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TANGGUNGJAWAB BPL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726975" y="1574282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cs typeface="Arial" pitchFamily="34" charset="0"/>
            </a:endParaRPr>
          </a:p>
        </p:txBody>
      </p:sp>
      <p:grpSp>
        <p:nvGrpSpPr>
          <p:cNvPr id="26" name="Google Shape;1145;p27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27" name="Google Shape;1146;p27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" name="Google Shape;1147;p27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15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1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15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KENAIKAN PANGKAT</a:t>
            </a:r>
            <a:endParaRPr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1" name="Google Shape;591;p15"/>
          <p:cNvSpPr txBox="1">
            <a:spLocks noGrp="1"/>
          </p:cNvSpPr>
          <p:nvPr>
            <p:ph type="body" idx="2"/>
          </p:nvPr>
        </p:nvSpPr>
        <p:spPr>
          <a:xfrm>
            <a:off x="-4564" y="645537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MELALUI LALUAN KERJAYA</a:t>
            </a:r>
            <a:endParaRPr i="1"/>
          </a:p>
        </p:txBody>
      </p:sp>
      <p:sp>
        <p:nvSpPr>
          <p:cNvPr id="592" name="Google Shape;592;p15"/>
          <p:cNvSpPr/>
          <p:nvPr/>
        </p:nvSpPr>
        <p:spPr>
          <a:xfrm>
            <a:off x="888696" y="3893046"/>
            <a:ext cx="720080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3" name="Google Shape;593;p15"/>
          <p:cNvSpPr/>
          <p:nvPr/>
        </p:nvSpPr>
        <p:spPr>
          <a:xfrm>
            <a:off x="545916" y="1606246"/>
            <a:ext cx="720080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4" name="Google Shape;594;p15"/>
          <p:cNvSpPr/>
          <p:nvPr/>
        </p:nvSpPr>
        <p:spPr>
          <a:xfrm>
            <a:off x="1996792" y="2702021"/>
            <a:ext cx="720080" cy="72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95" name="Google Shape;595;p15"/>
          <p:cNvGrpSpPr/>
          <p:nvPr/>
        </p:nvGrpSpPr>
        <p:grpSpPr>
          <a:xfrm>
            <a:off x="-1252315" y="1387922"/>
            <a:ext cx="3193504" cy="3246941"/>
            <a:chOff x="-1241419" y="1431052"/>
            <a:chExt cx="3193504" cy="3246941"/>
          </a:xfrm>
        </p:grpSpPr>
        <p:sp>
          <p:nvSpPr>
            <p:cNvPr id="596" name="Google Shape;596;p15"/>
            <p:cNvSpPr/>
            <p:nvPr/>
          </p:nvSpPr>
          <p:spPr>
            <a:xfrm>
              <a:off x="-1241419" y="1431052"/>
              <a:ext cx="3193504" cy="3193504"/>
            </a:xfrm>
            <a:prstGeom prst="blockArc">
              <a:avLst>
                <a:gd name="adj1" fmla="val 16290582"/>
                <a:gd name="adj2" fmla="val 4576946"/>
                <a:gd name="adj3" fmla="val 984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7" name="Google Shape;597;p15"/>
            <p:cNvSpPr/>
            <p:nvPr/>
          </p:nvSpPr>
          <p:spPr>
            <a:xfrm rot="-6300000">
              <a:off x="595793" y="4484150"/>
              <a:ext cx="148089" cy="194344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98" name="Google Shape;598;p15"/>
          <p:cNvGrpSpPr/>
          <p:nvPr/>
        </p:nvGrpSpPr>
        <p:grpSpPr>
          <a:xfrm>
            <a:off x="-1657462" y="1203598"/>
            <a:ext cx="4048798" cy="4048798"/>
            <a:chOff x="-1620688" y="1203598"/>
            <a:chExt cx="4048798" cy="4048798"/>
          </a:xfrm>
        </p:grpSpPr>
        <p:sp>
          <p:nvSpPr>
            <p:cNvPr id="599" name="Google Shape;599;p15"/>
            <p:cNvSpPr/>
            <p:nvPr/>
          </p:nvSpPr>
          <p:spPr>
            <a:xfrm>
              <a:off x="-1620688" y="1203598"/>
              <a:ext cx="4048798" cy="4048798"/>
            </a:xfrm>
            <a:prstGeom prst="blockArc">
              <a:avLst>
                <a:gd name="adj1" fmla="val 16233158"/>
                <a:gd name="adj2" fmla="val 1430557"/>
                <a:gd name="adj3" fmla="val 83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0" name="Google Shape;600;p15"/>
            <p:cNvSpPr/>
            <p:nvPr/>
          </p:nvSpPr>
          <p:spPr>
            <a:xfrm rot="-9225997">
              <a:off x="2112022" y="4027393"/>
              <a:ext cx="148089" cy="1943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01" name="Google Shape;601;p15"/>
          <p:cNvGrpSpPr/>
          <p:nvPr/>
        </p:nvGrpSpPr>
        <p:grpSpPr>
          <a:xfrm>
            <a:off x="-2106762" y="1377752"/>
            <a:ext cx="3540522" cy="3540522"/>
            <a:chOff x="-2052736" y="1377752"/>
            <a:chExt cx="3540522" cy="3540522"/>
          </a:xfrm>
        </p:grpSpPr>
        <p:sp>
          <p:nvSpPr>
            <p:cNvPr id="602" name="Google Shape;602;p15"/>
            <p:cNvSpPr/>
            <p:nvPr/>
          </p:nvSpPr>
          <p:spPr>
            <a:xfrm>
              <a:off x="-2052736" y="1377752"/>
              <a:ext cx="3540522" cy="3540522"/>
            </a:xfrm>
            <a:prstGeom prst="blockArc">
              <a:avLst>
                <a:gd name="adj1" fmla="val 17694760"/>
                <a:gd name="adj2" fmla="val 849742"/>
                <a:gd name="adj3" fmla="val 1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3" name="Google Shape;603;p15"/>
            <p:cNvSpPr/>
            <p:nvPr/>
          </p:nvSpPr>
          <p:spPr>
            <a:xfrm rot="-9225997">
              <a:off x="1304369" y="3518776"/>
              <a:ext cx="148089" cy="194344"/>
            </a:xfrm>
            <a:prstGeom prst="triangle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04" name="Google Shape;604;p15"/>
          <p:cNvSpPr/>
          <p:nvPr/>
        </p:nvSpPr>
        <p:spPr>
          <a:xfrm>
            <a:off x="1089214" y="409223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 extrusionOk="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8001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8" name="Google Shape;608;p15"/>
          <p:cNvSpPr txBox="1"/>
          <p:nvPr/>
        </p:nvSpPr>
        <p:spPr>
          <a:xfrm>
            <a:off x="2796483" y="1913025"/>
            <a:ext cx="29523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Noto Sans Symbols"/>
              <a:buChar char="●"/>
            </a:pP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MARKAH LNPT </a:t>
            </a:r>
            <a:endParaRPr sz="120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15"/>
          <p:cNvSpPr txBox="1"/>
          <p:nvPr/>
        </p:nvSpPr>
        <p:spPr>
          <a:xfrm>
            <a:off x="5673765" y="1908952"/>
            <a:ext cx="29523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Noto Sans Symbols"/>
              <a:buChar char="●"/>
            </a:pP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PENGISYTIHARAN HARTA</a:t>
            </a:r>
            <a:endParaRPr sz="120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0" name="Google Shape;610;p15"/>
          <p:cNvSpPr/>
          <p:nvPr/>
        </p:nvSpPr>
        <p:spPr>
          <a:xfrm>
            <a:off x="744936" y="1771791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 extrusionOk="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15"/>
          <p:cNvSpPr/>
          <p:nvPr/>
        </p:nvSpPr>
        <p:spPr>
          <a:xfrm>
            <a:off x="2201245" y="2817029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 extrusionOk="0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2" name="Google Shape;612;p15"/>
          <p:cNvSpPr txBox="1"/>
          <p:nvPr/>
        </p:nvSpPr>
        <p:spPr>
          <a:xfrm>
            <a:off x="2836625" y="2183916"/>
            <a:ext cx="2675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Markah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LNPT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tiga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(3)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tahun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berturut-turut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untuk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Perakuan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Naik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Pangkat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15"/>
          <p:cNvSpPr txBox="1"/>
          <p:nvPr/>
        </p:nvSpPr>
        <p:spPr>
          <a:xfrm>
            <a:off x="5703334" y="2199413"/>
            <a:ext cx="267542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 perlu mengemaskini pengisytiharan harta yang terkini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15"/>
          <p:cNvSpPr txBox="1"/>
          <p:nvPr/>
        </p:nvSpPr>
        <p:spPr>
          <a:xfrm>
            <a:off x="2784587" y="1483088"/>
            <a:ext cx="3792858" cy="276999"/>
          </a:xfrm>
          <a:prstGeom prst="rect">
            <a:avLst/>
          </a:prstGeom>
          <a:solidFill>
            <a:srgbClr val="98DFBB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SYARAT-SYARAT PERAKUAN NAIK PANGKAT</a:t>
            </a:r>
            <a:endParaRPr sz="1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15" name="Google Shape;615;p15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616" name="Google Shape;616;p15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15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17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2796483" y="3148013"/>
            <a:ext cx="5320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/>
              <a:t>Nota : </a:t>
            </a:r>
            <a:r>
              <a:rPr lang="en-US" sz="1200" dirty="0" err="1"/>
              <a:t>Urusan</a:t>
            </a:r>
            <a:r>
              <a:rPr lang="en-US" sz="1200" dirty="0"/>
              <a:t> </a:t>
            </a:r>
            <a:r>
              <a:rPr lang="en-US" sz="1200" dirty="0" err="1"/>
              <a:t>Perakuan</a:t>
            </a:r>
            <a:r>
              <a:rPr lang="en-US" sz="1200" dirty="0"/>
              <a:t> </a:t>
            </a:r>
            <a:r>
              <a:rPr lang="en-US" sz="1200" dirty="0" err="1"/>
              <a:t>Kenaikan</a:t>
            </a:r>
            <a:r>
              <a:rPr lang="en-US" sz="1200" dirty="0"/>
              <a:t> </a:t>
            </a:r>
            <a:r>
              <a:rPr lang="en-US" sz="1200" dirty="0" err="1"/>
              <a:t>Pangkat</a:t>
            </a:r>
            <a:r>
              <a:rPr lang="en-US" sz="1200" dirty="0"/>
              <a:t> </a:t>
            </a:r>
            <a:r>
              <a:rPr lang="en-US" sz="1200" dirty="0" err="1"/>
              <a:t>perlu</a:t>
            </a:r>
            <a:r>
              <a:rPr lang="en-US" sz="1200" dirty="0"/>
              <a:t> </a:t>
            </a:r>
            <a:r>
              <a:rPr lang="en-US" sz="1200" dirty="0" err="1"/>
              <a:t>diurus</a:t>
            </a:r>
            <a:r>
              <a:rPr lang="en-US" sz="1200" dirty="0"/>
              <a:t> </a:t>
            </a:r>
            <a:r>
              <a:rPr lang="en-US" sz="1200" dirty="0" err="1"/>
              <a:t>oleh</a:t>
            </a:r>
            <a:r>
              <a:rPr lang="en-US" sz="1200" dirty="0"/>
              <a:t> </a:t>
            </a:r>
            <a:r>
              <a:rPr lang="en-US" sz="1200" dirty="0" err="1"/>
              <a:t>Jabatan</a:t>
            </a:r>
            <a:r>
              <a:rPr lang="en-US" sz="1200" dirty="0"/>
              <a:t> </a:t>
            </a:r>
            <a:r>
              <a:rPr lang="en-US" sz="1200" dirty="0" err="1"/>
              <a:t>terakhir</a:t>
            </a:r>
            <a:r>
              <a:rPr lang="en-US" sz="1200" dirty="0"/>
              <a:t> </a:t>
            </a:r>
            <a:r>
              <a:rPr lang="en-US" sz="1200" dirty="0" err="1"/>
              <a:t>sekiranya</a:t>
            </a:r>
            <a:r>
              <a:rPr lang="en-US" sz="1200" dirty="0"/>
              <a:t> </a:t>
            </a:r>
            <a:r>
              <a:rPr lang="en-US" sz="1200" dirty="0" err="1"/>
              <a:t>pegawai</a:t>
            </a:r>
            <a:r>
              <a:rPr lang="en-US" sz="1200" dirty="0"/>
              <a:t> </a:t>
            </a:r>
            <a:r>
              <a:rPr lang="en-US" sz="1200" dirty="0" err="1"/>
              <a:t>layak</a:t>
            </a:r>
            <a:r>
              <a:rPr lang="en-US" sz="1200" dirty="0"/>
              <a:t> </a:t>
            </a:r>
            <a:r>
              <a:rPr lang="en-US" sz="1200" dirty="0" err="1"/>
              <a:t>diperakukan</a:t>
            </a:r>
            <a:r>
              <a:rPr lang="en-US" sz="1200" dirty="0"/>
              <a:t> </a:t>
            </a:r>
            <a:r>
              <a:rPr lang="en-US" sz="1200" dirty="0" err="1"/>
              <a:t>kenaikan</a:t>
            </a:r>
            <a:r>
              <a:rPr lang="en-US" sz="1200" dirty="0"/>
              <a:t> </a:t>
            </a:r>
            <a:r>
              <a:rPr lang="en-US" sz="1200" dirty="0" err="1"/>
              <a:t>pangkat</a:t>
            </a:r>
            <a:r>
              <a:rPr lang="en-US" sz="1200" dirty="0"/>
              <a:t> </a:t>
            </a:r>
            <a:r>
              <a:rPr lang="en-US" sz="1200" dirty="0" err="1"/>
              <a:t>sebelum</a:t>
            </a:r>
            <a:r>
              <a:rPr lang="en-US" sz="1200" dirty="0"/>
              <a:t> </a:t>
            </a:r>
            <a:r>
              <a:rPr lang="en-US" sz="1200" dirty="0" err="1"/>
              <a:t>diluluskan</a:t>
            </a:r>
            <a:r>
              <a:rPr lang="en-US" sz="1200" dirty="0"/>
              <a:t> </a:t>
            </a:r>
            <a:r>
              <a:rPr lang="en-US" sz="1200" dirty="0" err="1"/>
              <a:t>ke</a:t>
            </a:r>
            <a:r>
              <a:rPr lang="en-US" sz="1200" dirty="0"/>
              <a:t> Jawatan Simpanan </a:t>
            </a:r>
            <a:r>
              <a:rPr lang="en-US" sz="1200" dirty="0" err="1"/>
              <a:t>Simpanan</a:t>
            </a:r>
            <a:r>
              <a:rPr lang="en-US" sz="1200" dirty="0"/>
              <a:t> Latihan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p19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PENGEMASKINIAN BPK</a:t>
            </a:r>
            <a:endParaRPr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2" name="Google Shape;772;p19"/>
          <p:cNvSpPr txBox="1">
            <a:spLocks noGrp="1"/>
          </p:cNvSpPr>
          <p:nvPr>
            <p:ph type="body" idx="2"/>
          </p:nvPr>
        </p:nvSpPr>
        <p:spPr>
          <a:xfrm>
            <a:off x="0" y="843558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JSL bertanggungjawab untuk mengemaskini BPK pegawai di bawah JSL bagi urusan-urusan</a:t>
            </a:r>
            <a:br>
              <a:rPr lang="en-US" i="1"/>
            </a:br>
            <a:r>
              <a:rPr lang="en-US" i="1"/>
              <a:t>perkhidmatan berikut : </a:t>
            </a:r>
            <a:endParaRPr i="1"/>
          </a:p>
        </p:txBody>
      </p:sp>
      <p:grpSp>
        <p:nvGrpSpPr>
          <p:cNvPr id="773" name="Google Shape;773;p19"/>
          <p:cNvGrpSpPr/>
          <p:nvPr/>
        </p:nvGrpSpPr>
        <p:grpSpPr>
          <a:xfrm>
            <a:off x="802478" y="1575202"/>
            <a:ext cx="2485482" cy="512753"/>
            <a:chOff x="1438446" y="2995100"/>
            <a:chExt cx="2485482" cy="512753"/>
          </a:xfrm>
        </p:grpSpPr>
        <p:sp>
          <p:nvSpPr>
            <p:cNvPr id="774" name="Google Shape;774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5" name="Google Shape;775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Pertukaran masuk /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keluar JSL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6" name="Google Shape;776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7" name="Google Shape;777;p19"/>
          <p:cNvGrpSpPr/>
          <p:nvPr/>
        </p:nvGrpSpPr>
        <p:grpSpPr>
          <a:xfrm>
            <a:off x="5893250" y="1610152"/>
            <a:ext cx="2485482" cy="512753"/>
            <a:chOff x="1438446" y="2995100"/>
            <a:chExt cx="2485482" cy="512753"/>
          </a:xfrm>
        </p:grpSpPr>
        <p:sp>
          <p:nvSpPr>
            <p:cNvPr id="778" name="Google Shape;778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9" name="Google Shape;779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Perjalanan Ke Luar Negara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1" name="Google Shape;781;p19"/>
          <p:cNvGrpSpPr/>
          <p:nvPr/>
        </p:nvGrpSpPr>
        <p:grpSpPr>
          <a:xfrm>
            <a:off x="3347864" y="1581694"/>
            <a:ext cx="2485482" cy="512753"/>
            <a:chOff x="1438446" y="2995100"/>
            <a:chExt cx="2485482" cy="512753"/>
          </a:xfrm>
        </p:grpSpPr>
        <p:sp>
          <p:nvSpPr>
            <p:cNvPr id="782" name="Google Shape;782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Cuti Dalam Perkhidmatan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5" name="Google Shape;785;p19"/>
          <p:cNvGrpSpPr/>
          <p:nvPr/>
        </p:nvGrpSpPr>
        <p:grpSpPr>
          <a:xfrm>
            <a:off x="802478" y="2146670"/>
            <a:ext cx="2485482" cy="512753"/>
            <a:chOff x="1438446" y="2995100"/>
            <a:chExt cx="2485482" cy="512753"/>
          </a:xfrm>
        </p:grpSpPr>
        <p:sp>
          <p:nvSpPr>
            <p:cNvPr id="786" name="Google Shape;786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Pergerakan Gaji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Tahunan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9" name="Google Shape;789;p19"/>
          <p:cNvGrpSpPr/>
          <p:nvPr/>
        </p:nvGrpSpPr>
        <p:grpSpPr>
          <a:xfrm>
            <a:off x="5893250" y="2181620"/>
            <a:ext cx="2485482" cy="512753"/>
            <a:chOff x="1438446" y="2995100"/>
            <a:chExt cx="2485482" cy="512753"/>
          </a:xfrm>
        </p:grpSpPr>
        <p:sp>
          <p:nvSpPr>
            <p:cNvPr id="790" name="Google Shape;790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Lapor Diri Tamat / Tarik Diri / Ditamatkan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2" name="Google Shape;792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3" name="Google Shape;793;p19"/>
          <p:cNvGrpSpPr/>
          <p:nvPr/>
        </p:nvGrpSpPr>
        <p:grpSpPr>
          <a:xfrm>
            <a:off x="3347864" y="2153162"/>
            <a:ext cx="2485482" cy="512753"/>
            <a:chOff x="1438446" y="2995100"/>
            <a:chExt cx="2485482" cy="512753"/>
          </a:xfrm>
        </p:grpSpPr>
        <p:sp>
          <p:nvSpPr>
            <p:cNvPr id="794" name="Google Shape;794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5" name="Google Shape;795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Cuti Atas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Sebab Perubatan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7" name="Google Shape;797;p19"/>
          <p:cNvGrpSpPr/>
          <p:nvPr/>
        </p:nvGrpSpPr>
        <p:grpSpPr>
          <a:xfrm>
            <a:off x="802478" y="2712215"/>
            <a:ext cx="2485482" cy="512753"/>
            <a:chOff x="1438446" y="2995100"/>
            <a:chExt cx="2485482" cy="512753"/>
          </a:xfrm>
        </p:grpSpPr>
        <p:sp>
          <p:nvSpPr>
            <p:cNvPr id="798" name="Google Shape;798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9" name="Google Shape;799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Kenaikan Pangkat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0" name="Google Shape;800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1" name="Google Shape;801;p19"/>
          <p:cNvGrpSpPr/>
          <p:nvPr/>
        </p:nvGrpSpPr>
        <p:grpSpPr>
          <a:xfrm>
            <a:off x="5893250" y="2747165"/>
            <a:ext cx="2485482" cy="512753"/>
            <a:chOff x="1438446" y="2995100"/>
            <a:chExt cx="2485482" cy="512753"/>
          </a:xfrm>
        </p:grpSpPr>
        <p:sp>
          <p:nvSpPr>
            <p:cNvPr id="802" name="Google Shape;802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3" name="Google Shape;803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Peletakan Jawatan / Kematian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4" name="Google Shape;804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5" name="Google Shape;805;p19"/>
          <p:cNvGrpSpPr/>
          <p:nvPr/>
        </p:nvGrpSpPr>
        <p:grpSpPr>
          <a:xfrm>
            <a:off x="3347864" y="2718707"/>
            <a:ext cx="2485482" cy="512753"/>
            <a:chOff x="1438446" y="2995100"/>
            <a:chExt cx="2485482" cy="512753"/>
          </a:xfrm>
        </p:grpSpPr>
        <p:sp>
          <p:nvSpPr>
            <p:cNvPr id="806" name="Google Shape;806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7" name="Google Shape;807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Kemudahan</a:t>
              </a:r>
              <a:b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Bagi Bertukar Wilayah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8" name="Google Shape;808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09" name="Google Shape;809;p19"/>
          <p:cNvGrpSpPr/>
          <p:nvPr/>
        </p:nvGrpSpPr>
        <p:grpSpPr>
          <a:xfrm>
            <a:off x="802478" y="3294594"/>
            <a:ext cx="2485482" cy="512753"/>
            <a:chOff x="1438446" y="2995100"/>
            <a:chExt cx="2485482" cy="512753"/>
          </a:xfrm>
        </p:grpSpPr>
        <p:sp>
          <p:nvSpPr>
            <p:cNvPr id="810" name="Google Shape;810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1" name="Google Shape;811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Pengisytiharan Harta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2" name="Google Shape;812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3" name="Google Shape;813;p19"/>
          <p:cNvGrpSpPr/>
          <p:nvPr/>
        </p:nvGrpSpPr>
        <p:grpSpPr>
          <a:xfrm>
            <a:off x="5893250" y="3329544"/>
            <a:ext cx="2485482" cy="512753"/>
            <a:chOff x="1438446" y="2995100"/>
            <a:chExt cx="2485482" cy="512753"/>
          </a:xfrm>
        </p:grpSpPr>
        <p:sp>
          <p:nvSpPr>
            <p:cNvPr id="814" name="Google Shape;814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5" name="Google Shape;815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Keputusan Tatatertib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6" name="Google Shape;816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17" name="Google Shape;817;p19"/>
          <p:cNvGrpSpPr/>
          <p:nvPr/>
        </p:nvGrpSpPr>
        <p:grpSpPr>
          <a:xfrm>
            <a:off x="3347864" y="3301086"/>
            <a:ext cx="2485482" cy="512753"/>
            <a:chOff x="1438446" y="2995100"/>
            <a:chExt cx="2485482" cy="512753"/>
          </a:xfrm>
        </p:grpSpPr>
        <p:sp>
          <p:nvSpPr>
            <p:cNvPr id="818" name="Google Shape;818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9" name="Google Shape;819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Sara Ubat / Pinjaman Kerajaan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0" name="Google Shape;820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1" name="Google Shape;821;p19"/>
          <p:cNvGrpSpPr/>
          <p:nvPr/>
        </p:nvGrpSpPr>
        <p:grpSpPr>
          <a:xfrm>
            <a:off x="802478" y="3861402"/>
            <a:ext cx="2485482" cy="512753"/>
            <a:chOff x="1438446" y="2995100"/>
            <a:chExt cx="2485482" cy="512753"/>
          </a:xfrm>
        </p:grpSpPr>
        <p:sp>
          <p:nvSpPr>
            <p:cNvPr id="822" name="Google Shape;822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3" name="Google Shape;823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Penangguhan </a:t>
              </a:r>
              <a:endParaRPr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/ Pelanjutan Latihan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4" name="Google Shape;824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5" name="Google Shape;825;p19"/>
          <p:cNvGrpSpPr/>
          <p:nvPr/>
        </p:nvGrpSpPr>
        <p:grpSpPr>
          <a:xfrm>
            <a:off x="3347864" y="3867894"/>
            <a:ext cx="2485482" cy="512753"/>
            <a:chOff x="1438446" y="2995100"/>
            <a:chExt cx="2485482" cy="512753"/>
          </a:xfrm>
        </p:grpSpPr>
        <p:sp>
          <p:nvSpPr>
            <p:cNvPr id="826" name="Google Shape;826;p19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7" name="Google Shape;827;p19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Kelulusan Permohonan Kemudahan Kerajaan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8" name="Google Shape;828;p19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29" name="Google Shape;829;p19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830" name="Google Shape;830;p19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1" name="Google Shape;831;p19"/>
            <p:cNvSpPr txBox="1"/>
            <p:nvPr/>
          </p:nvSpPr>
          <p:spPr>
            <a:xfrm>
              <a:off x="8748464" y="4808606"/>
              <a:ext cx="354584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21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21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KELAYAKAN CUTI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6" name="Google Shape;906;p21"/>
          <p:cNvSpPr txBox="1">
            <a:spLocks noGrp="1"/>
          </p:cNvSpPr>
          <p:nvPr>
            <p:ph type="body" idx="2"/>
          </p:nvPr>
        </p:nvSpPr>
        <p:spPr>
          <a:xfrm>
            <a:off x="-4564" y="645537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i="1" dirty="0"/>
              <a:t>PROGRAM LATIHAN SUBKEPAKARAN</a:t>
            </a:r>
          </a:p>
        </p:txBody>
      </p:sp>
      <p:sp>
        <p:nvSpPr>
          <p:cNvPr id="907" name="Google Shape;907;p21"/>
          <p:cNvSpPr/>
          <p:nvPr/>
        </p:nvSpPr>
        <p:spPr>
          <a:xfrm>
            <a:off x="888696" y="3893046"/>
            <a:ext cx="720080" cy="72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21"/>
          <p:cNvSpPr/>
          <p:nvPr/>
        </p:nvSpPr>
        <p:spPr>
          <a:xfrm>
            <a:off x="545916" y="1606246"/>
            <a:ext cx="720080" cy="72008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p21"/>
          <p:cNvSpPr txBox="1"/>
          <p:nvPr/>
        </p:nvSpPr>
        <p:spPr>
          <a:xfrm>
            <a:off x="5604275" y="2005312"/>
            <a:ext cx="3010058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Kelayakan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cuti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rehat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layak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dibawa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hadapan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sekiranya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tempoh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CBBP di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luar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negara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genap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tidak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melebihi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12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bulan</a:t>
            </a:r>
            <a:endParaRPr sz="1200" b="1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21"/>
          <p:cNvSpPr/>
          <p:nvPr/>
        </p:nvSpPr>
        <p:spPr>
          <a:xfrm>
            <a:off x="1996792" y="2702021"/>
            <a:ext cx="720080" cy="72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1" name="Google Shape;911;p21"/>
          <p:cNvGrpSpPr/>
          <p:nvPr/>
        </p:nvGrpSpPr>
        <p:grpSpPr>
          <a:xfrm>
            <a:off x="-1252315" y="1387922"/>
            <a:ext cx="3193504" cy="3246941"/>
            <a:chOff x="-1241419" y="1431052"/>
            <a:chExt cx="3193504" cy="3246941"/>
          </a:xfrm>
        </p:grpSpPr>
        <p:sp>
          <p:nvSpPr>
            <p:cNvPr id="912" name="Google Shape;912;p21"/>
            <p:cNvSpPr/>
            <p:nvPr/>
          </p:nvSpPr>
          <p:spPr>
            <a:xfrm>
              <a:off x="-1241419" y="1431052"/>
              <a:ext cx="3193504" cy="3193504"/>
            </a:xfrm>
            <a:prstGeom prst="blockArc">
              <a:avLst>
                <a:gd name="adj1" fmla="val 16290582"/>
                <a:gd name="adj2" fmla="val 4576946"/>
                <a:gd name="adj3" fmla="val 984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21"/>
            <p:cNvSpPr/>
            <p:nvPr/>
          </p:nvSpPr>
          <p:spPr>
            <a:xfrm rot="-6300000">
              <a:off x="595793" y="4484150"/>
              <a:ext cx="148089" cy="194344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4" name="Google Shape;914;p21"/>
          <p:cNvGrpSpPr/>
          <p:nvPr/>
        </p:nvGrpSpPr>
        <p:grpSpPr>
          <a:xfrm>
            <a:off x="-1657462" y="1203598"/>
            <a:ext cx="4048798" cy="4048798"/>
            <a:chOff x="-1620688" y="1203598"/>
            <a:chExt cx="4048798" cy="4048798"/>
          </a:xfrm>
        </p:grpSpPr>
        <p:sp>
          <p:nvSpPr>
            <p:cNvPr id="915" name="Google Shape;915;p21"/>
            <p:cNvSpPr/>
            <p:nvPr/>
          </p:nvSpPr>
          <p:spPr>
            <a:xfrm>
              <a:off x="-1620688" y="1203598"/>
              <a:ext cx="4048798" cy="4048798"/>
            </a:xfrm>
            <a:prstGeom prst="blockArc">
              <a:avLst>
                <a:gd name="adj1" fmla="val 16233158"/>
                <a:gd name="adj2" fmla="val 1430557"/>
                <a:gd name="adj3" fmla="val 83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21"/>
            <p:cNvSpPr/>
            <p:nvPr/>
          </p:nvSpPr>
          <p:spPr>
            <a:xfrm rot="-9225997">
              <a:off x="2112022" y="4027393"/>
              <a:ext cx="148089" cy="1943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17" name="Google Shape;917;p21"/>
          <p:cNvGrpSpPr/>
          <p:nvPr/>
        </p:nvGrpSpPr>
        <p:grpSpPr>
          <a:xfrm>
            <a:off x="-2106762" y="1377752"/>
            <a:ext cx="3540522" cy="3540522"/>
            <a:chOff x="-2052736" y="1377752"/>
            <a:chExt cx="3540522" cy="3540522"/>
          </a:xfrm>
        </p:grpSpPr>
        <p:sp>
          <p:nvSpPr>
            <p:cNvPr id="918" name="Google Shape;918;p21"/>
            <p:cNvSpPr/>
            <p:nvPr/>
          </p:nvSpPr>
          <p:spPr>
            <a:xfrm>
              <a:off x="-2052736" y="1377752"/>
              <a:ext cx="3540522" cy="3540522"/>
            </a:xfrm>
            <a:prstGeom prst="blockArc">
              <a:avLst>
                <a:gd name="adj1" fmla="val 17694760"/>
                <a:gd name="adj2" fmla="val 849742"/>
                <a:gd name="adj3" fmla="val 1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9" name="Google Shape;919;p21"/>
            <p:cNvSpPr/>
            <p:nvPr/>
          </p:nvSpPr>
          <p:spPr>
            <a:xfrm rot="-9225997">
              <a:off x="1304369" y="3518776"/>
              <a:ext cx="148089" cy="194344"/>
            </a:xfrm>
            <a:prstGeom prst="triangle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20" name="Google Shape;920;p21"/>
          <p:cNvSpPr/>
          <p:nvPr/>
        </p:nvSpPr>
        <p:spPr>
          <a:xfrm>
            <a:off x="1089214" y="4092232"/>
            <a:ext cx="319043" cy="321708"/>
          </a:xfrm>
          <a:custGeom>
            <a:avLst/>
            <a:gdLst/>
            <a:ahLst/>
            <a:cxnLst/>
            <a:rect l="l" t="t" r="r" b="b"/>
            <a:pathLst>
              <a:path w="1652142" h="1665940" extrusionOk="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8001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21" name="Google Shape;921;p21"/>
          <p:cNvGrpSpPr/>
          <p:nvPr/>
        </p:nvGrpSpPr>
        <p:grpSpPr>
          <a:xfrm>
            <a:off x="2768210" y="1628414"/>
            <a:ext cx="2677716" cy="1292662"/>
            <a:chOff x="801874" y="3068121"/>
            <a:chExt cx="2061423" cy="1292662"/>
          </a:xfrm>
        </p:grpSpPr>
        <p:sp>
          <p:nvSpPr>
            <p:cNvPr id="922" name="Google Shape;922;p21"/>
            <p:cNvSpPr txBox="1"/>
            <p:nvPr/>
          </p:nvSpPr>
          <p:spPr>
            <a:xfrm>
              <a:off x="801874" y="3529786"/>
              <a:ext cx="2034460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 berkelayakan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Cuti Rehat 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(CR) mengikut kelayakan penjawat awam yang sedang berkhidmat tertakluk kepada Perintah Am Bab C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3" name="Google Shape;923;p21"/>
            <p:cNvSpPr txBox="1"/>
            <p:nvPr/>
          </p:nvSpPr>
          <p:spPr>
            <a:xfrm>
              <a:off x="803640" y="3068121"/>
              <a:ext cx="20596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227C9E"/>
                  </a:solidFill>
                  <a:latin typeface="Arial"/>
                  <a:ea typeface="Arial"/>
                  <a:cs typeface="Arial"/>
                  <a:sym typeface="Arial"/>
                </a:rPr>
                <a:t>PROGRAM LATIHAN DALAM NEGARA</a:t>
              </a:r>
              <a:endParaRPr sz="1200" b="1">
                <a:solidFill>
                  <a:srgbClr val="227C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24" name="Google Shape;924;p21"/>
          <p:cNvGrpSpPr/>
          <p:nvPr/>
        </p:nvGrpSpPr>
        <p:grpSpPr>
          <a:xfrm>
            <a:off x="2768210" y="3086133"/>
            <a:ext cx="2630023" cy="1292662"/>
            <a:chOff x="792922" y="3166563"/>
            <a:chExt cx="2212559" cy="1292662"/>
          </a:xfrm>
        </p:grpSpPr>
        <p:sp>
          <p:nvSpPr>
            <p:cNvPr id="925" name="Google Shape;925;p21"/>
            <p:cNvSpPr txBox="1"/>
            <p:nvPr/>
          </p:nvSpPr>
          <p:spPr>
            <a:xfrm>
              <a:off x="792922" y="3628228"/>
              <a:ext cx="2212559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 akan diberikan kemudahan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Cuti Belajar Bergaji Penuh (CBBP) 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sepanjang tempoh attachment di luar Negara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21"/>
            <p:cNvSpPr txBox="1"/>
            <p:nvPr/>
          </p:nvSpPr>
          <p:spPr>
            <a:xfrm>
              <a:off x="792922" y="3166563"/>
              <a:ext cx="2059658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BE2D0E"/>
                  </a:solidFill>
                  <a:latin typeface="Arial"/>
                  <a:ea typeface="Arial"/>
                  <a:cs typeface="Arial"/>
                  <a:sym typeface="Arial"/>
                </a:rPr>
                <a:t>PROGRAM LATIHAN LUAR NEGARA</a:t>
              </a:r>
              <a:endParaRPr sz="1200" b="1">
                <a:solidFill>
                  <a:srgbClr val="BE2D0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27" name="Google Shape;927;p21"/>
          <p:cNvSpPr txBox="1"/>
          <p:nvPr/>
        </p:nvSpPr>
        <p:spPr>
          <a:xfrm>
            <a:off x="5604275" y="1634516"/>
            <a:ext cx="295232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Noto Sans Symbols"/>
              <a:buChar char="●"/>
            </a:pP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CUTI REHAT SELEPAS ATTACHMENT LUAR NEGARA</a:t>
            </a:r>
            <a:endParaRPr sz="120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Google Shape;928;p21"/>
          <p:cNvSpPr txBox="1"/>
          <p:nvPr/>
        </p:nvSpPr>
        <p:spPr>
          <a:xfrm>
            <a:off x="5593357" y="2879673"/>
            <a:ext cx="295232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Noto Sans Symbols"/>
              <a:buChar char="●"/>
            </a:pP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LUAR NEGARA</a:t>
            </a:r>
            <a:endParaRPr sz="120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9" name="Google Shape;929;p21"/>
          <p:cNvSpPr/>
          <p:nvPr/>
        </p:nvSpPr>
        <p:spPr>
          <a:xfrm>
            <a:off x="744936" y="1771791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 extrusionOk="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0" name="Google Shape;930;p21"/>
          <p:cNvSpPr/>
          <p:nvPr/>
        </p:nvSpPr>
        <p:spPr>
          <a:xfrm>
            <a:off x="2201245" y="2817029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 extrusionOk="0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21"/>
          <p:cNvSpPr txBox="1"/>
          <p:nvPr/>
        </p:nvSpPr>
        <p:spPr>
          <a:xfrm>
            <a:off x="5604275" y="3126411"/>
            <a:ext cx="3096701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Layak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Cuti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Berkursus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selama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tujuh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(7)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hari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sebelum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mula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pengajian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dan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tujuh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(7)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hari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selepas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tamat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bagi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tujuan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perjalanan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pergi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pulang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tempoh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menunggu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2" name="Google Shape;932;p21"/>
          <p:cNvSpPr txBox="1"/>
          <p:nvPr/>
        </p:nvSpPr>
        <p:spPr>
          <a:xfrm>
            <a:off x="2796483" y="1176554"/>
            <a:ext cx="2275298" cy="276999"/>
          </a:xfrm>
          <a:prstGeom prst="rect">
            <a:avLst/>
          </a:prstGeom>
          <a:solidFill>
            <a:srgbClr val="9AD3E9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KELAYAKAN CUTI</a:t>
            </a: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33" name="Google Shape;933;p21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934" name="Google Shape;934;p21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21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23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931;p21"/>
          <p:cNvSpPr txBox="1"/>
          <p:nvPr/>
        </p:nvSpPr>
        <p:spPr>
          <a:xfrm>
            <a:off x="2768210" y="4429980"/>
            <a:ext cx="598992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disarankan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untuk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menggunakan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HRMIS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Sekiranya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kenyataan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cuti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tidak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dikemaskini</a:t>
            </a:r>
            <a:r>
              <a:rPr lang="en-US" sz="1200" dirty="0">
                <a:solidFill>
                  <a:srgbClr val="3F3F3F"/>
                </a:solidFill>
              </a:rPr>
              <a:t>, </a:t>
            </a:r>
            <a:r>
              <a:rPr lang="en-US" sz="1200" dirty="0" err="1">
                <a:solidFill>
                  <a:srgbClr val="3F3F3F"/>
                </a:solidFill>
              </a:rPr>
              <a:t>boleh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memohon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secara</a:t>
            </a:r>
            <a:r>
              <a:rPr lang="en-US" sz="1200" b="1" dirty="0">
                <a:solidFill>
                  <a:srgbClr val="3F3F3F"/>
                </a:solidFill>
              </a:rPr>
              <a:t> manual </a:t>
            </a:r>
            <a:r>
              <a:rPr lang="en-US" sz="1200" dirty="0" err="1">
                <a:solidFill>
                  <a:srgbClr val="3F3F3F"/>
                </a:solidFill>
              </a:rPr>
              <a:t>dan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penyata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cuti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dikemukakan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kepada</a:t>
            </a:r>
            <a:r>
              <a:rPr lang="en-US" sz="1200" dirty="0">
                <a:solidFill>
                  <a:srgbClr val="3F3F3F"/>
                </a:solidFill>
              </a:rPr>
              <a:t> JSL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96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82952" y="4429785"/>
            <a:ext cx="439280" cy="43928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p22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KELAYAKAN CUTI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41" name="Google Shape;941;p22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grpSp>
        <p:nvGrpSpPr>
          <p:cNvPr id="942" name="Google Shape;942;p22"/>
          <p:cNvGrpSpPr/>
          <p:nvPr/>
        </p:nvGrpSpPr>
        <p:grpSpPr>
          <a:xfrm>
            <a:off x="3540717" y="2115437"/>
            <a:ext cx="2464070" cy="1611473"/>
            <a:chOff x="4860031" y="1863943"/>
            <a:chExt cx="3676954" cy="2404689"/>
          </a:xfrm>
        </p:grpSpPr>
        <p:sp>
          <p:nvSpPr>
            <p:cNvPr id="943" name="Google Shape;943;p22"/>
            <p:cNvSpPr/>
            <p:nvPr/>
          </p:nvSpPr>
          <p:spPr>
            <a:xfrm>
              <a:off x="4860032" y="2886268"/>
              <a:ext cx="3283539" cy="36004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22"/>
            <p:cNvSpPr/>
            <p:nvPr/>
          </p:nvSpPr>
          <p:spPr>
            <a:xfrm>
              <a:off x="6952809" y="1863944"/>
              <a:ext cx="1584176" cy="2404688"/>
            </a:xfrm>
            <a:prstGeom prst="chevron">
              <a:avLst>
                <a:gd name="adj" fmla="val 69145"/>
              </a:avLst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22"/>
            <p:cNvSpPr/>
            <p:nvPr/>
          </p:nvSpPr>
          <p:spPr>
            <a:xfrm>
              <a:off x="4860031" y="3297096"/>
              <a:ext cx="2880321" cy="360040"/>
            </a:xfrm>
            <a:custGeom>
              <a:avLst/>
              <a:gdLst/>
              <a:ahLst/>
              <a:cxnLst/>
              <a:rect l="l" t="t" r="r" b="b"/>
              <a:pathLst>
                <a:path w="2880321" h="360040" extrusionOk="0">
                  <a:moveTo>
                    <a:pt x="0" y="0"/>
                  </a:moveTo>
                  <a:lnTo>
                    <a:pt x="2880321" y="0"/>
                  </a:lnTo>
                  <a:lnTo>
                    <a:pt x="2531381" y="359735"/>
                  </a:lnTo>
                  <a:lnTo>
                    <a:pt x="0" y="3600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6" name="Google Shape;946;p22"/>
            <p:cNvSpPr/>
            <p:nvPr/>
          </p:nvSpPr>
          <p:spPr>
            <a:xfrm>
              <a:off x="4864576" y="2475439"/>
              <a:ext cx="2880321" cy="360040"/>
            </a:xfrm>
            <a:custGeom>
              <a:avLst/>
              <a:gdLst/>
              <a:ahLst/>
              <a:cxnLst/>
              <a:rect l="l" t="t" r="r" b="b"/>
              <a:pathLst>
                <a:path w="2880321" h="360040" extrusionOk="0">
                  <a:moveTo>
                    <a:pt x="0" y="0"/>
                  </a:moveTo>
                  <a:lnTo>
                    <a:pt x="2535662" y="7951"/>
                  </a:lnTo>
                  <a:lnTo>
                    <a:pt x="2880321" y="360040"/>
                  </a:lnTo>
                  <a:lnTo>
                    <a:pt x="0" y="3600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7" name="Google Shape;947;p22"/>
            <p:cNvSpPr/>
            <p:nvPr/>
          </p:nvSpPr>
          <p:spPr>
            <a:xfrm>
              <a:off x="6309281" y="3297096"/>
              <a:ext cx="1435616" cy="971536"/>
            </a:xfrm>
            <a:prstGeom prst="parallelogram">
              <a:avLst>
                <a:gd name="adj" fmla="val 96267"/>
              </a:avLst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22"/>
            <p:cNvSpPr/>
            <p:nvPr/>
          </p:nvSpPr>
          <p:spPr>
            <a:xfrm flipH="1">
              <a:off x="6309281" y="1863943"/>
              <a:ext cx="1435616" cy="971536"/>
            </a:xfrm>
            <a:prstGeom prst="parallelogram">
              <a:avLst>
                <a:gd name="adj" fmla="val 96267"/>
              </a:avLst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49" name="Google Shape;949;p22"/>
          <p:cNvGrpSpPr/>
          <p:nvPr/>
        </p:nvGrpSpPr>
        <p:grpSpPr>
          <a:xfrm flipH="1">
            <a:off x="973786" y="1795224"/>
            <a:ext cx="2215002" cy="438694"/>
            <a:chOff x="1708926" y="3049605"/>
            <a:chExt cx="2215002" cy="438694"/>
          </a:xfrm>
        </p:grpSpPr>
        <p:sp>
          <p:nvSpPr>
            <p:cNvPr id="950" name="Google Shape;950;p22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BF7D6E"/>
                </a:gs>
                <a:gs pos="80000">
                  <a:srgbClr val="FBA490"/>
                </a:gs>
                <a:gs pos="100000">
                  <a:srgbClr val="FFA38F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22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CUTI BERSALIN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2" name="Google Shape;952;p22"/>
          <p:cNvGrpSpPr/>
          <p:nvPr/>
        </p:nvGrpSpPr>
        <p:grpSpPr>
          <a:xfrm flipH="1">
            <a:off x="973788" y="2376243"/>
            <a:ext cx="2215002" cy="438694"/>
            <a:chOff x="1708926" y="3049605"/>
            <a:chExt cx="2215002" cy="438694"/>
          </a:xfrm>
        </p:grpSpPr>
        <p:sp>
          <p:nvSpPr>
            <p:cNvPr id="953" name="Google Shape;953;p22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67AB88"/>
                </a:gs>
                <a:gs pos="80000">
                  <a:srgbClr val="88E1B3"/>
                </a:gs>
                <a:gs pos="100000">
                  <a:srgbClr val="86E4B4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4" name="Google Shape;954;p22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CUTI ATAS SEBAB PERUBATAN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5" name="Google Shape;955;p22"/>
          <p:cNvGrpSpPr/>
          <p:nvPr/>
        </p:nvGrpSpPr>
        <p:grpSpPr>
          <a:xfrm flipH="1">
            <a:off x="973787" y="2958850"/>
            <a:ext cx="2215002" cy="438694"/>
            <a:chOff x="1708926" y="3049605"/>
            <a:chExt cx="2215002" cy="438694"/>
          </a:xfrm>
        </p:grpSpPr>
        <p:sp>
          <p:nvSpPr>
            <p:cNvPr id="956" name="Google Shape;956;p22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707FB3"/>
                </a:gs>
                <a:gs pos="80000">
                  <a:srgbClr val="93A8EC"/>
                </a:gs>
                <a:gs pos="100000">
                  <a:srgbClr val="93A8EE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22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CUTI HAJI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58" name="Google Shape;958;p22"/>
          <p:cNvGrpSpPr/>
          <p:nvPr/>
        </p:nvGrpSpPr>
        <p:grpSpPr>
          <a:xfrm flipH="1">
            <a:off x="973786" y="3541502"/>
            <a:ext cx="2215002" cy="438694"/>
            <a:chOff x="1708926" y="3049605"/>
            <a:chExt cx="2215002" cy="438694"/>
          </a:xfrm>
        </p:grpSpPr>
        <p:sp>
          <p:nvSpPr>
            <p:cNvPr id="959" name="Google Shape;959;p22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gradFill>
              <a:gsLst>
                <a:gs pos="0">
                  <a:srgbClr val="BF7D6E"/>
                </a:gs>
                <a:gs pos="80000">
                  <a:srgbClr val="FBA490"/>
                </a:gs>
                <a:gs pos="100000">
                  <a:srgbClr val="FFA38F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22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CUTI UMRAH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1" name="Google Shape;961;p22"/>
          <p:cNvSpPr txBox="1"/>
          <p:nvPr/>
        </p:nvSpPr>
        <p:spPr>
          <a:xfrm>
            <a:off x="6131078" y="1905512"/>
            <a:ext cx="2506912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LAYAK 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DIPERTIMBANGKAN 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UNTUK KELULUSAN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SETELAH 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DIBENARKAN 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Arial"/>
              </a:rPr>
              <a:t>PROGRAM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2B34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LATIHAN</a:t>
            </a:r>
            <a:endParaRPr sz="1800" b="1" dirty="0">
              <a:solidFill>
                <a:srgbClr val="2B34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62" name="Google Shape;962;p22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963" name="Google Shape;963;p22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22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24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5" name="Google Shape;965;p22"/>
          <p:cNvSpPr txBox="1"/>
          <p:nvPr/>
        </p:nvSpPr>
        <p:spPr>
          <a:xfrm>
            <a:off x="4064404" y="4273336"/>
            <a:ext cx="394204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Kelulusan permohonan cuti akan diluluskan oleh Penempatan Fasiliti Latihan</a:t>
            </a:r>
            <a:endParaRPr sz="1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66" name="Google Shape;96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56591" y="4315306"/>
            <a:ext cx="439280" cy="43928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24"/>
          <p:cNvSpPr txBox="1">
            <a:spLocks noGrp="1"/>
          </p:cNvSpPr>
          <p:nvPr>
            <p:ph type="body" idx="1"/>
          </p:nvPr>
        </p:nvSpPr>
        <p:spPr>
          <a:xfrm>
            <a:off x="0" y="391787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KEMUDAHAN BAGI YANG BERTUKAR WILAYAH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1" name="Google Shape;1041;p24"/>
          <p:cNvSpPr txBox="1">
            <a:spLocks noGrp="1"/>
          </p:cNvSpPr>
          <p:nvPr>
            <p:ph type="body" idx="2"/>
          </p:nvPr>
        </p:nvSpPr>
        <p:spPr>
          <a:xfrm>
            <a:off x="0" y="124176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grpSp>
        <p:nvGrpSpPr>
          <p:cNvPr id="1042" name="Google Shape;1042;p24"/>
          <p:cNvGrpSpPr/>
          <p:nvPr/>
        </p:nvGrpSpPr>
        <p:grpSpPr>
          <a:xfrm>
            <a:off x="6300192" y="2067694"/>
            <a:ext cx="1063076" cy="2261485"/>
            <a:chOff x="4630955" y="3880561"/>
            <a:chExt cx="914400" cy="1945207"/>
          </a:xfrm>
        </p:grpSpPr>
        <p:sp>
          <p:nvSpPr>
            <p:cNvPr id="1043" name="Google Shape;1043;p2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4" name="Google Shape;1044;p24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5" name="Google Shape;1045;p24"/>
          <p:cNvGrpSpPr/>
          <p:nvPr/>
        </p:nvGrpSpPr>
        <p:grpSpPr>
          <a:xfrm rot="10800000">
            <a:off x="5105096" y="1851670"/>
            <a:ext cx="1063076" cy="2261485"/>
            <a:chOff x="4630955" y="3880561"/>
            <a:chExt cx="914400" cy="1945207"/>
          </a:xfrm>
        </p:grpSpPr>
        <p:sp>
          <p:nvSpPr>
            <p:cNvPr id="1046" name="Google Shape;1046;p2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24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48" name="Google Shape;1048;p24"/>
          <p:cNvGrpSpPr/>
          <p:nvPr/>
        </p:nvGrpSpPr>
        <p:grpSpPr>
          <a:xfrm>
            <a:off x="1907704" y="1977200"/>
            <a:ext cx="3043171" cy="1052339"/>
            <a:chOff x="3017859" y="4283314"/>
            <a:chExt cx="1890849" cy="1052339"/>
          </a:xfrm>
        </p:grpSpPr>
        <p:sp>
          <p:nvSpPr>
            <p:cNvPr id="1049" name="Google Shape;1049;p24"/>
            <p:cNvSpPr txBox="1"/>
            <p:nvPr/>
          </p:nvSpPr>
          <p:spPr>
            <a:xfrm>
              <a:off x="3021856" y="4689322"/>
              <a:ext cx="18868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berkelayakan 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untuk menggunakan kemudahan ini tertakluk kepada PP Bil. 22/2008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0" name="Google Shape;1050;p24"/>
            <p:cNvSpPr txBox="1"/>
            <p:nvPr/>
          </p:nvSpPr>
          <p:spPr>
            <a:xfrm>
              <a:off x="3017859" y="4283314"/>
              <a:ext cx="1870812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TAMBANG MENGUNJUNGI WILAYAH ASAL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1" name="Google Shape;1051;p24"/>
          <p:cNvGrpSpPr/>
          <p:nvPr/>
        </p:nvGrpSpPr>
        <p:grpSpPr>
          <a:xfrm>
            <a:off x="1619673" y="3163270"/>
            <a:ext cx="3331202" cy="1661994"/>
            <a:chOff x="2838894" y="4283314"/>
            <a:chExt cx="2069815" cy="1661994"/>
          </a:xfrm>
        </p:grpSpPr>
        <p:sp>
          <p:nvSpPr>
            <p:cNvPr id="1052" name="Google Shape;1052;p24"/>
            <p:cNvSpPr txBox="1"/>
            <p:nvPr/>
          </p:nvSpPr>
          <p:spPr>
            <a:xfrm>
              <a:off x="3021857" y="4929645"/>
              <a:ext cx="1886852" cy="10156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 layak menuntut Bayaran Insentif Arahan Pertukaran Wilayah di JSL selepas pegawai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tamat latihan 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 bertukar wilayah setelah mendapat penempatan dari BSM, KKM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3" name="Google Shape;1053;p24"/>
            <p:cNvSpPr txBox="1"/>
            <p:nvPr/>
          </p:nvSpPr>
          <p:spPr>
            <a:xfrm>
              <a:off x="2838894" y="4283314"/>
              <a:ext cx="2049777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BAYARAN INSENTIF ARAHAN PERTUKARAN WILAYAH </a:t>
              </a:r>
              <a:b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(Elaun Gangguan)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54" name="Google Shape;1054;p24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055" name="Google Shape;1055;p24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24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26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Google Shape;1130;p26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PERMOHONAN PERJALANAN KE LUAR NEGARA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1" name="Google Shape;1131;p26"/>
          <p:cNvSpPr txBox="1">
            <a:spLocks noGrp="1"/>
          </p:cNvSpPr>
          <p:nvPr>
            <p:ph type="body" idx="2"/>
          </p:nvPr>
        </p:nvSpPr>
        <p:spPr>
          <a:xfrm>
            <a:off x="-9906" y="1314241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sp>
        <p:nvSpPr>
          <p:cNvPr id="1132" name="Google Shape;1132;p26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3" name="Google Shape;1133;p26"/>
          <p:cNvSpPr txBox="1"/>
          <p:nvPr/>
        </p:nvSpPr>
        <p:spPr>
          <a:xfrm>
            <a:off x="1583208" y="1774278"/>
            <a:ext cx="6207782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SEBELUM KELULUSAN KE JSL</a:t>
            </a: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Urusan Permohonan Perjalanan ke Luar Negara (Persendirian) perlu dikemukakan kepada </a:t>
            </a: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Jabatan asal 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untuk kelulusan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SELEPAS DILULUSKAN PENEMPATAN KE JSL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Untuk tujuan Persendirian / Menghadiri Persidangan : pegawai perlu melengkapkan Borang Permohonan Perjalanan Ke Luar Negara Atas Urusan Persendirian dan mendapatkan pengesahan Program serta </a:t>
            </a: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kelulusan daripada Fasiliti Latihan 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masing-masing.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Borang Permohonan Perjalanan Ke Luar Negara yang lengkap telah disokong dan diluluskan serta dokumen sokongan perlu </a:t>
            </a: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dipanjangkan kepada JSL untuk direkodkan dalam BPK.</a:t>
            </a:r>
            <a:endParaRPr sz="1200" b="1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4" name="Google Shape;1134;p26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135" name="Google Shape;1135;p26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26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28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JAWATAN SIMPANAN LATIHAN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Google Shape;153;p3"/>
          <p:cNvSpPr txBox="1">
            <a:spLocks noGrp="1"/>
          </p:cNvSpPr>
          <p:nvPr>
            <p:ph type="body" idx="6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 dirty="0"/>
              <a:t>OBJEKTIF JSL</a:t>
            </a:r>
            <a:endParaRPr i="1" dirty="0"/>
          </a:p>
        </p:txBody>
      </p:sp>
      <p:grpSp>
        <p:nvGrpSpPr>
          <p:cNvPr id="154" name="Google Shape;154;p3"/>
          <p:cNvGrpSpPr/>
          <p:nvPr/>
        </p:nvGrpSpPr>
        <p:grpSpPr>
          <a:xfrm>
            <a:off x="837368" y="2571750"/>
            <a:ext cx="1440160" cy="2182194"/>
            <a:chOff x="251519" y="3350185"/>
            <a:chExt cx="1656184" cy="2182194"/>
          </a:xfrm>
        </p:grpSpPr>
        <p:sp>
          <p:nvSpPr>
            <p:cNvPr id="155" name="Google Shape;155;p3"/>
            <p:cNvSpPr txBox="1"/>
            <p:nvPr/>
          </p:nvSpPr>
          <p:spPr>
            <a:xfrm>
              <a:off x="251520" y="3350185"/>
              <a:ext cx="1656183" cy="246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400"/>
                <a:buFont typeface="Arial"/>
                <a:buNone/>
              </a:pPr>
              <a:r>
                <a:rPr lang="en-US" sz="14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JAWATAN</a:t>
              </a:r>
              <a:endParaRPr sz="14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3"/>
            <p:cNvSpPr txBox="1"/>
            <p:nvPr/>
          </p:nvSpPr>
          <p:spPr>
            <a:xfrm>
              <a:off x="251519" y="3639553"/>
              <a:ext cx="1656183" cy="18928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Pelbagai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gred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yang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diwujudkan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bagi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menampung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perkhidmatan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KKM yang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diluluskan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berkursus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lebih</a:t>
              </a:r>
              <a:r>
                <a:rPr lang="en-US" sz="13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12 </a:t>
              </a:r>
              <a:r>
                <a:rPr lang="en-US" sz="13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bulan</a:t>
              </a:r>
              <a:endParaRPr sz="13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7" name="Google Shape;157;p3"/>
          <p:cNvGrpSpPr/>
          <p:nvPr/>
        </p:nvGrpSpPr>
        <p:grpSpPr>
          <a:xfrm>
            <a:off x="2820490" y="2571750"/>
            <a:ext cx="1440159" cy="1982139"/>
            <a:chOff x="251520" y="3350185"/>
            <a:chExt cx="1656183" cy="1982139"/>
          </a:xfrm>
        </p:grpSpPr>
        <p:sp>
          <p:nvSpPr>
            <p:cNvPr id="158" name="Google Shape;158;p3"/>
            <p:cNvSpPr txBox="1"/>
            <p:nvPr/>
          </p:nvSpPr>
          <p:spPr>
            <a:xfrm>
              <a:off x="251520" y="3350185"/>
              <a:ext cx="1656183" cy="246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400"/>
                <a:buFont typeface="Arial"/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PENGISIAN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3"/>
            <p:cNvSpPr txBox="1"/>
            <p:nvPr/>
          </p:nvSpPr>
          <p:spPr>
            <a:xfrm>
              <a:off x="251520" y="3639553"/>
              <a:ext cx="1656183" cy="16927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Pertukaran pegawai ke JSL adalah bagi memudahkan pengisian jawatan sedia ada di Jabatan asal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0" name="Google Shape;160;p3"/>
          <p:cNvGrpSpPr/>
          <p:nvPr/>
        </p:nvGrpSpPr>
        <p:grpSpPr>
          <a:xfrm>
            <a:off x="4712142" y="2571750"/>
            <a:ext cx="1732066" cy="2382249"/>
            <a:chOff x="85902" y="3350185"/>
            <a:chExt cx="1991875" cy="2382249"/>
          </a:xfrm>
        </p:grpSpPr>
        <p:sp>
          <p:nvSpPr>
            <p:cNvPr id="161" name="Google Shape;161;p3"/>
            <p:cNvSpPr txBox="1"/>
            <p:nvPr/>
          </p:nvSpPr>
          <p:spPr>
            <a:xfrm>
              <a:off x="251520" y="3350185"/>
              <a:ext cx="1656183" cy="246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400"/>
                <a:buFont typeface="Arial"/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SISTEMATIK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3"/>
            <p:cNvSpPr txBox="1"/>
            <p:nvPr/>
          </p:nvSpPr>
          <p:spPr>
            <a:xfrm>
              <a:off x="85902" y="3639553"/>
              <a:ext cx="1991875" cy="20928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300"/>
                <a:buFont typeface="Arial"/>
                <a:buChar char="•"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Jawatan hakiki di isi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300"/>
                <a:buFont typeface="Arial"/>
                <a:buChar char="•"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Rekod perkhidmatan dikemaskini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300"/>
                <a:buFont typeface="Arial"/>
                <a:buChar char="•"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Pemantauan kontrak dan penguatkuasaan perjanjian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171450" marR="0" lvl="0" indent="-171450" algn="l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300"/>
                <a:buFont typeface="Arial"/>
                <a:buChar char="•"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Pengkalan data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3" name="Google Shape;163;p3"/>
          <p:cNvGrpSpPr/>
          <p:nvPr/>
        </p:nvGrpSpPr>
        <p:grpSpPr>
          <a:xfrm>
            <a:off x="6587252" y="2571750"/>
            <a:ext cx="2053200" cy="1381975"/>
            <a:chOff x="-100979" y="3350185"/>
            <a:chExt cx="2361181" cy="1381975"/>
          </a:xfrm>
        </p:grpSpPr>
        <p:sp>
          <p:nvSpPr>
            <p:cNvPr id="164" name="Google Shape;164;p3"/>
            <p:cNvSpPr txBox="1"/>
            <p:nvPr/>
          </p:nvSpPr>
          <p:spPr>
            <a:xfrm>
              <a:off x="251520" y="3350185"/>
              <a:ext cx="1656183" cy="2460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3F3F3F"/>
                </a:buClr>
                <a:buSzPts val="1400"/>
                <a:buFont typeface="Arial"/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BPL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3"/>
            <p:cNvSpPr txBox="1"/>
            <p:nvPr/>
          </p:nvSpPr>
          <p:spPr>
            <a:xfrm>
              <a:off x="-100979" y="3639553"/>
              <a:ext cx="2361181" cy="10926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Mulai </a:t>
              </a:r>
              <a:r>
                <a:rPr lang="en-US" sz="13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2014</a:t>
              </a: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, BPL telah dipertanggungjawabkan untuk menguruskan sepenuhmya pegawai yang ditempatkan di JSL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66" name="Google Shape;16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1305" y="1640792"/>
            <a:ext cx="1015985" cy="101598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67" name="Google Shape;16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64362" y="1598161"/>
            <a:ext cx="1015200" cy="1015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68" name="Google Shape;168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72246" y="1598161"/>
            <a:ext cx="1015200" cy="10152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69" name="Google Shape;169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092280" y="1598161"/>
            <a:ext cx="911273" cy="90755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70" name="Google Shape;170;p3"/>
          <p:cNvSpPr/>
          <p:nvPr/>
        </p:nvSpPr>
        <p:spPr>
          <a:xfrm flipH="1">
            <a:off x="8630659" y="4587974"/>
            <a:ext cx="432048" cy="504056"/>
          </a:xfrm>
          <a:prstGeom prst="rtTriangle">
            <a:avLst/>
          </a:prstGeom>
          <a:solidFill>
            <a:srgbClr val="F8B2A3">
              <a:alpha val="5098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27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PERMOHONAN PERJALANAN KE LUAR NEGARA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2" name="Google Shape;1142;p27"/>
          <p:cNvSpPr txBox="1">
            <a:spLocks noGrp="1"/>
          </p:cNvSpPr>
          <p:nvPr>
            <p:ph type="body" idx="2"/>
          </p:nvPr>
        </p:nvSpPr>
        <p:spPr>
          <a:xfrm>
            <a:off x="-9906" y="1314241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sp>
        <p:nvSpPr>
          <p:cNvPr id="1143" name="Google Shape;1143;p27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4" name="Google Shape;1144;p27"/>
          <p:cNvSpPr txBox="1"/>
          <p:nvPr/>
        </p:nvSpPr>
        <p:spPr>
          <a:xfrm>
            <a:off x="1583208" y="1774278"/>
            <a:ext cx="6805216" cy="2339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PENTING!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Sebarang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perubahan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pindaan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perjalan</a:t>
            </a:r>
            <a:r>
              <a:rPr lang="en-US" sz="1200" dirty="0" err="1">
                <a:solidFill>
                  <a:srgbClr val="3F3F3F"/>
                </a:solidFill>
              </a:rPr>
              <a:t>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ke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luar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negara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perlu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disokong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dan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diluluskan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secara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bertulis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oleh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Fasiliti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Latihan</a:t>
            </a:r>
            <a:endParaRPr lang="en-US" sz="1200" dirty="0">
              <a:solidFill>
                <a:srgbClr val="3F3F3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3F3F3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</a:rPr>
              <a:t>Perubahan</a:t>
            </a:r>
            <a:r>
              <a:rPr lang="en-US" sz="1200" dirty="0">
                <a:solidFill>
                  <a:srgbClr val="3F3F3F"/>
                </a:solidFill>
              </a:rPr>
              <a:t> / </a:t>
            </a:r>
            <a:r>
              <a:rPr lang="en-US" sz="1200" dirty="0" err="1">
                <a:solidFill>
                  <a:srgbClr val="3F3F3F"/>
                </a:solidFill>
              </a:rPr>
              <a:t>pindaan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perjalanan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ke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luar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negara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tanpa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sokongan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dan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kelulusan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bertulis</a:t>
            </a:r>
            <a:r>
              <a:rPr lang="en-US" sz="1200" dirty="0">
                <a:solidFill>
                  <a:srgbClr val="3F3F3F"/>
                </a:solidFill>
              </a:rPr>
              <a:t>, </a:t>
            </a:r>
            <a:r>
              <a:rPr lang="en-US" sz="1200" dirty="0" err="1">
                <a:solidFill>
                  <a:srgbClr val="3F3F3F"/>
                </a:solidFill>
              </a:rPr>
              <a:t>pegawai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boleh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dianggap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melakukan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perjalanan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ke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luar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negara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tanpa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kebenaran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dan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boleh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dikenakan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tindakan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tatatertib</a:t>
            </a:r>
            <a:r>
              <a:rPr lang="en-US" sz="1200" b="1" dirty="0">
                <a:solidFill>
                  <a:srgbClr val="3F3F3F"/>
                </a:solidFill>
              </a:rPr>
              <a:t>. </a:t>
            </a:r>
            <a:endParaRPr b="1" dirty="0"/>
          </a:p>
          <a:p>
            <a:pPr lvl="0" algn="just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 dirty="0">
                <a:solidFill>
                  <a:schemeClr val="dk2"/>
                </a:solidFill>
              </a:rPr>
              <a:t>[Surat </a:t>
            </a:r>
            <a:r>
              <a:rPr lang="en-US" sz="1200" b="1" dirty="0" err="1">
                <a:solidFill>
                  <a:schemeClr val="dk2"/>
                </a:solidFill>
              </a:rPr>
              <a:t>Edaran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Timbalan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Ketua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Setiausaha</a:t>
            </a:r>
            <a:r>
              <a:rPr lang="en-US" sz="1200" b="1" dirty="0">
                <a:solidFill>
                  <a:schemeClr val="dk2"/>
                </a:solidFill>
              </a:rPr>
              <a:t> (</a:t>
            </a:r>
            <a:r>
              <a:rPr lang="en-US" sz="1200" b="1" dirty="0" err="1">
                <a:solidFill>
                  <a:schemeClr val="dk2"/>
                </a:solidFill>
              </a:rPr>
              <a:t>Pengurusan</a:t>
            </a:r>
            <a:r>
              <a:rPr lang="en-US" sz="1200" b="1" dirty="0">
                <a:solidFill>
                  <a:schemeClr val="dk2"/>
                </a:solidFill>
              </a:rPr>
              <a:t>) </a:t>
            </a:r>
            <a:r>
              <a:rPr lang="en-US" sz="1200" b="1" dirty="0" err="1">
                <a:solidFill>
                  <a:schemeClr val="dk2"/>
                </a:solidFill>
              </a:rPr>
              <a:t>Peraturan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Perjalanan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Pegawai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Awam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Ke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Luar</a:t>
            </a:r>
            <a:r>
              <a:rPr lang="en-US" sz="1200" b="1" dirty="0">
                <a:solidFill>
                  <a:schemeClr val="dk2"/>
                </a:solidFill>
              </a:rPr>
              <a:t> Negara </a:t>
            </a:r>
            <a:r>
              <a:rPr lang="en-US" sz="1200" b="1" dirty="0" err="1">
                <a:solidFill>
                  <a:schemeClr val="dk2"/>
                </a:solidFill>
              </a:rPr>
              <a:t>Atas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Urusan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Persendirian</a:t>
            </a:r>
            <a:r>
              <a:rPr lang="en-US" sz="1200" b="1" dirty="0">
                <a:solidFill>
                  <a:schemeClr val="dk2"/>
                </a:solidFill>
              </a:rPr>
              <a:t> KKM </a:t>
            </a:r>
            <a:r>
              <a:rPr lang="en-US" sz="1200" b="1" dirty="0" err="1">
                <a:solidFill>
                  <a:schemeClr val="dk2"/>
                </a:solidFill>
              </a:rPr>
              <a:t>dan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Garis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Panduan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Berkaitan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 err="1">
                <a:solidFill>
                  <a:schemeClr val="dk2"/>
                </a:solidFill>
              </a:rPr>
              <a:t>Tahun</a:t>
            </a:r>
            <a:r>
              <a:rPr lang="en-US" sz="1200" b="1" dirty="0">
                <a:solidFill>
                  <a:schemeClr val="dk2"/>
                </a:solidFill>
              </a:rPr>
              <a:t> </a:t>
            </a:r>
            <a:r>
              <a:rPr lang="en-US" sz="1200" b="1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2019]</a:t>
            </a:r>
            <a:endParaRPr dirty="0"/>
          </a:p>
        </p:txBody>
      </p:sp>
      <p:grpSp>
        <p:nvGrpSpPr>
          <p:cNvPr id="1145" name="Google Shape;1145;p27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146" name="Google Shape;1146;p27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7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</a:rPr>
                <a:t>29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" name="Google Shape;96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0814" y="1707647"/>
            <a:ext cx="439280" cy="43928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465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27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PERMOHONAN PERJALANAN KE LUAR NEGARA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2" name="Google Shape;1142;p27"/>
          <p:cNvSpPr txBox="1">
            <a:spLocks noGrp="1"/>
          </p:cNvSpPr>
          <p:nvPr>
            <p:ph type="body" idx="2"/>
          </p:nvPr>
        </p:nvSpPr>
        <p:spPr>
          <a:xfrm>
            <a:off x="-9906" y="1314241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sp>
        <p:nvSpPr>
          <p:cNvPr id="1143" name="Google Shape;1143;p27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4" name="Google Shape;1144;p27"/>
          <p:cNvSpPr txBox="1"/>
          <p:nvPr/>
        </p:nvSpPr>
        <p:spPr>
          <a:xfrm>
            <a:off x="1583208" y="1774278"/>
            <a:ext cx="6805216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PERJALANAN KE LUAR NEGARA MENGHADIRI PERSIDANGAN</a:t>
            </a: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Bagi perjalanan ke luar negara bagi tujuan menghadiri persidangan </a:t>
            </a:r>
            <a:r>
              <a:rPr lang="en-US" sz="1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TIADA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kemudahan </a:t>
            </a: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CUTI TANPA REKOD (CTR) 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yang layak dimohon oleh pegawai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PENTING!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Kemudahan CTR adalah tertakluk kepada 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[Perintah Am 42(a) Bab C (Cuti) Tahun 1974 dan Pekeliling Perkhidmatan Bil. 9 Tahun 1991]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[Perintah Am 45, Perintah Am Bab C Tahun 1974 (Cuti)]</a:t>
            </a:r>
            <a:endParaRPr sz="1200" b="1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45" name="Google Shape;1145;p27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146" name="Google Shape;1146;p27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7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" name="Google Shape;96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70814" y="2583275"/>
            <a:ext cx="439280" cy="43928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Google Shape;1221;p29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URUSAN PEKHIDMATAN LAIN-LAIN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2" name="Google Shape;1222;p29"/>
          <p:cNvSpPr txBox="1">
            <a:spLocks noGrp="1"/>
          </p:cNvSpPr>
          <p:nvPr>
            <p:ph type="body" idx="2"/>
          </p:nvPr>
        </p:nvSpPr>
        <p:spPr>
          <a:xfrm>
            <a:off x="-9906" y="1117777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sp>
        <p:nvSpPr>
          <p:cNvPr id="1223" name="Google Shape;1223;p29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4" name="Google Shape;1224;p29"/>
          <p:cNvSpPr txBox="1"/>
          <p:nvPr/>
        </p:nvSpPr>
        <p:spPr>
          <a:xfrm>
            <a:off x="1460562" y="1862203"/>
            <a:ext cx="6207782" cy="2492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i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GUARANTEE LETTER </a:t>
            </a: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(GL)</a:t>
            </a: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 boleh berhubung dengan </a:t>
            </a:r>
            <a:r>
              <a:rPr lang="en-US" sz="1200" i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Person In Charge 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(PIC) untuk mendapatkan GL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PERMOHONAN SARA UBAT | PENGESAHAN MAJIKAN | TUNTUTAN APC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Dokumen perlu dikemukakan kepada JSL selengkapnya untuk diproses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25" name="Google Shape;1225;p29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226" name="Google Shape;1226;p29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29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32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28" name="Google Shape;1228;p29"/>
          <p:cNvSpPr/>
          <p:nvPr/>
        </p:nvSpPr>
        <p:spPr>
          <a:xfrm>
            <a:off x="1230804" y="2067695"/>
            <a:ext cx="186233" cy="186233"/>
          </a:xfrm>
          <a:prstGeom prst="diamond">
            <a:avLst/>
          </a:prstGeom>
          <a:gradFill>
            <a:gsLst>
              <a:gs pos="0">
                <a:srgbClr val="3E4D4D"/>
              </a:gs>
              <a:gs pos="80000">
                <a:srgbClr val="516666"/>
              </a:gs>
              <a:gs pos="100000">
                <a:srgbClr val="51676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9"/>
          <p:cNvSpPr/>
          <p:nvPr/>
        </p:nvSpPr>
        <p:spPr>
          <a:xfrm>
            <a:off x="1230803" y="3363838"/>
            <a:ext cx="186233" cy="186233"/>
          </a:xfrm>
          <a:prstGeom prst="diamond">
            <a:avLst/>
          </a:prstGeom>
          <a:gradFill>
            <a:gsLst>
              <a:gs pos="0">
                <a:srgbClr val="3E4D4D"/>
              </a:gs>
              <a:gs pos="80000">
                <a:srgbClr val="516666"/>
              </a:gs>
              <a:gs pos="100000">
                <a:srgbClr val="51676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p30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URUSAN PEKHIDMATAN LAIN-LAIN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35" name="Google Shape;1235;p30"/>
          <p:cNvSpPr txBox="1">
            <a:spLocks noGrp="1"/>
          </p:cNvSpPr>
          <p:nvPr>
            <p:ph type="body" idx="2"/>
          </p:nvPr>
        </p:nvSpPr>
        <p:spPr>
          <a:xfrm>
            <a:off x="-9906" y="1117777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sp>
        <p:nvSpPr>
          <p:cNvPr id="1236" name="Google Shape;1236;p30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7" name="Google Shape;1237;p30"/>
          <p:cNvSpPr txBox="1"/>
          <p:nvPr/>
        </p:nvSpPr>
        <p:spPr>
          <a:xfrm>
            <a:off x="1460562" y="1862203"/>
            <a:ext cx="712975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TUNTUTAN PEMBELIAN TELEFON</a:t>
            </a: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Dokumen perlu dikemukakan kepada JSL selengkapnya untuk diproses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Senarai Semak Dokumen : </a:t>
            </a: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2541A1"/>
              </a:buClr>
              <a:buSzPts val="1200"/>
              <a:buFont typeface="Arial"/>
              <a:buChar char="•"/>
            </a:pPr>
            <a:r>
              <a:rPr lang="en-US" sz="1200" b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Borang Permohonan Tuntutan Pembelian Telefon (WP 2.2 Lampiran A) bertandatangan asal</a:t>
            </a:r>
            <a:endParaRPr sz="1200" b="1">
              <a:solidFill>
                <a:srgbClr val="2541A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2541A1"/>
              </a:buClr>
              <a:buSzPts val="1200"/>
              <a:buFont typeface="Arial"/>
              <a:buChar char="•"/>
            </a:pPr>
            <a:r>
              <a:rPr lang="en-US" sz="1200" b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Resit Pembelian asal (</a:t>
            </a:r>
            <a:r>
              <a:rPr lang="en-US" sz="1200" b="1" i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hardcopy</a:t>
            </a:r>
            <a:r>
              <a:rPr lang="en-US" sz="1200" b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200">
              <a:solidFill>
                <a:srgbClr val="2541A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2541A1"/>
              </a:buClr>
              <a:buSzPts val="1200"/>
              <a:buFont typeface="Arial"/>
              <a:buChar char="•"/>
            </a:pPr>
            <a:r>
              <a:rPr lang="en-US" sz="1200" b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Senarai tugas hakiki</a:t>
            </a:r>
            <a:endParaRPr sz="1200">
              <a:solidFill>
                <a:srgbClr val="2541A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2541A1"/>
              </a:buClr>
              <a:buSzPts val="1200"/>
              <a:buFont typeface="Arial"/>
              <a:buChar char="•"/>
            </a:pPr>
            <a:r>
              <a:rPr lang="en-US" sz="1200" b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Salinan Penyiaran Kenaikan Pangkat terkini</a:t>
            </a:r>
            <a:endParaRPr sz="1200">
              <a:solidFill>
                <a:srgbClr val="2541A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rgbClr val="2541A1"/>
              </a:buClr>
              <a:buSzPts val="1200"/>
              <a:buFont typeface="Arial"/>
              <a:buChar char="•"/>
            </a:pPr>
            <a:r>
              <a:rPr lang="en-US" sz="1200" b="1">
                <a:solidFill>
                  <a:srgbClr val="2541A1"/>
                </a:solidFill>
                <a:latin typeface="Arial"/>
                <a:ea typeface="Arial"/>
                <a:cs typeface="Arial"/>
                <a:sym typeface="Arial"/>
              </a:rPr>
              <a:t>Salinan surat kelulusan terdahulu</a:t>
            </a:r>
            <a:endParaRPr sz="1200">
              <a:solidFill>
                <a:srgbClr val="2541A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TUNTUTAN CAJ BULANAN</a:t>
            </a: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 u="sng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Dokumen perlu dikemukakan / diterima melalui pos daftar di JSL selengkapnya </a:t>
            </a: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sebelum 10 hb bulan berikutnya 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untuk diproses.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Tuntutan yang diterima </a:t>
            </a:r>
            <a:r>
              <a:rPr lang="en-US"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lewat atau melebihi 10 hb </a:t>
            </a:r>
            <a:r>
              <a:rPr lang="en-US"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berikutnya tidak akan dibuat pembayaran. </a:t>
            </a: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38" name="Google Shape;1238;p30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239" name="Google Shape;1239;p30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0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33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41" name="Google Shape;1241;p30"/>
          <p:cNvSpPr/>
          <p:nvPr/>
        </p:nvSpPr>
        <p:spPr>
          <a:xfrm>
            <a:off x="1274329" y="1923678"/>
            <a:ext cx="186233" cy="186233"/>
          </a:xfrm>
          <a:prstGeom prst="diamond">
            <a:avLst/>
          </a:prstGeom>
          <a:gradFill>
            <a:gsLst>
              <a:gs pos="0">
                <a:srgbClr val="3E4D4D"/>
              </a:gs>
              <a:gs pos="80000">
                <a:srgbClr val="516666"/>
              </a:gs>
              <a:gs pos="100000">
                <a:srgbClr val="51676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2" name="Google Shape;1242;p30"/>
          <p:cNvSpPr/>
          <p:nvPr/>
        </p:nvSpPr>
        <p:spPr>
          <a:xfrm>
            <a:off x="1274328" y="3723878"/>
            <a:ext cx="186233" cy="186233"/>
          </a:xfrm>
          <a:prstGeom prst="diamond">
            <a:avLst/>
          </a:prstGeom>
          <a:gradFill>
            <a:gsLst>
              <a:gs pos="0">
                <a:srgbClr val="3E4D4D"/>
              </a:gs>
              <a:gs pos="80000">
                <a:srgbClr val="516666"/>
              </a:gs>
              <a:gs pos="100000">
                <a:srgbClr val="516767"/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Google Shape;1316;p32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LAPOR DIRI TAMAT PENGAJIAN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17" name="Google Shape;1317;p32"/>
          <p:cNvSpPr txBox="1">
            <a:spLocks noGrp="1"/>
          </p:cNvSpPr>
          <p:nvPr>
            <p:ph type="body" idx="2"/>
          </p:nvPr>
        </p:nvSpPr>
        <p:spPr>
          <a:xfrm>
            <a:off x="-9906" y="1117777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sp>
        <p:nvSpPr>
          <p:cNvPr id="1318" name="Google Shape;1318;p32"/>
          <p:cNvSpPr/>
          <p:nvPr/>
        </p:nvSpPr>
        <p:spPr>
          <a:xfrm>
            <a:off x="1610094" y="1635647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9" name="Google Shape;1319;p32"/>
          <p:cNvSpPr txBox="1"/>
          <p:nvPr/>
        </p:nvSpPr>
        <p:spPr>
          <a:xfrm>
            <a:off x="1460562" y="1862203"/>
            <a:ext cx="6207782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Pegawai-pegawai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di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bawah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Jawatan Simpanan Latihan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perlu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hadir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melapor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diri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kepada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JSL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selepas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hadir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melapor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diri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tamat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latihan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dengan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Program Latihan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Subkepakaran</a:t>
            </a:r>
            <a:endParaRPr sz="1200" b="1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perlu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peka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dengan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tempoh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tamat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latihan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Sebarang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urusan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menangguh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lapor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diri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tamat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latihan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perlu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mendapat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kelulusan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daripada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pihak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Program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terlebih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dahulu</a:t>
            </a: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Kelewatan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kegagalan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untuk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hadir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melapor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diri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selepas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tamat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latihan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boleh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dianggap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tidak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hadir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bertugas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tanpa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cuti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atau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tanpa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terlebih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dahulu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mendapat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kebenaran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atau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tanpa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sebab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yang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munasabah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>
              <a:solidFill>
                <a:srgbClr val="FF0000"/>
              </a:solidFill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just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Char char="•"/>
            </a:pP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boleh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dikenakan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tindakan</a:t>
            </a:r>
            <a:r>
              <a:rPr lang="en-US" sz="1200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tatatertib</a:t>
            </a:r>
            <a:r>
              <a:rPr lang="en-US" sz="12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seleras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dengan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Peraturan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24,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Peraturan-Peraturan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Awam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Kelakuan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Tatertib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) 1993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melanggar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Peraturan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4(2)(g)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),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Peraturan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yang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sama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iaitu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tidak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bertanggungjawab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dan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ingkar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perintah</a:t>
            </a:r>
            <a:r>
              <a:rPr lang="en-US"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</p:txBody>
      </p:sp>
      <p:grpSp>
        <p:nvGrpSpPr>
          <p:cNvPr id="1320" name="Google Shape;1320;p32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321" name="Google Shape;1321;p32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2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35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7" name="Google Shape;1327;p33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TANGGUNGJAWAB PEGAWAI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28" name="Google Shape;1328;p33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PROGRAM LATIHAN SUBKEPAKARAN</a:t>
            </a:r>
            <a:endParaRPr i="1"/>
          </a:p>
        </p:txBody>
      </p:sp>
      <p:grpSp>
        <p:nvGrpSpPr>
          <p:cNvPr id="1329" name="Google Shape;1329;p33"/>
          <p:cNvGrpSpPr/>
          <p:nvPr/>
        </p:nvGrpSpPr>
        <p:grpSpPr>
          <a:xfrm>
            <a:off x="4631967" y="1755964"/>
            <a:ext cx="1063076" cy="2261485"/>
            <a:chOff x="4630955" y="3880561"/>
            <a:chExt cx="914400" cy="1945207"/>
          </a:xfrm>
        </p:grpSpPr>
        <p:sp>
          <p:nvSpPr>
            <p:cNvPr id="1330" name="Google Shape;1330;p33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3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32" name="Google Shape;1332;p33"/>
          <p:cNvGrpSpPr/>
          <p:nvPr/>
        </p:nvGrpSpPr>
        <p:grpSpPr>
          <a:xfrm rot="10800000">
            <a:off x="3442914" y="1275606"/>
            <a:ext cx="1063076" cy="2261485"/>
            <a:chOff x="4630955" y="3880561"/>
            <a:chExt cx="914400" cy="1945207"/>
          </a:xfrm>
        </p:grpSpPr>
        <p:sp>
          <p:nvSpPr>
            <p:cNvPr id="1333" name="Google Shape;1333;p33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33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35" name="Google Shape;1335;p33"/>
          <p:cNvGrpSpPr/>
          <p:nvPr/>
        </p:nvGrpSpPr>
        <p:grpSpPr>
          <a:xfrm>
            <a:off x="755576" y="1401136"/>
            <a:ext cx="2533117" cy="1477328"/>
            <a:chOff x="3017859" y="4283314"/>
            <a:chExt cx="1890849" cy="1477328"/>
          </a:xfrm>
        </p:grpSpPr>
        <p:sp>
          <p:nvSpPr>
            <p:cNvPr id="1336" name="Google Shape;1336;p33"/>
            <p:cNvSpPr txBox="1"/>
            <p:nvPr/>
          </p:nvSpPr>
          <p:spPr>
            <a:xfrm>
              <a:off x="3021856" y="4560313"/>
              <a:ext cx="1886852" cy="12003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Memaklumkan sebarang perubahan maklumat peribadi seperti : </a:t>
              </a:r>
              <a:endParaRPr/>
            </a:p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Alamat surat-menyurat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No telefon (pegawai dan waris)</a:t>
              </a:r>
              <a:endParaRPr/>
            </a:p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E-mel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3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MAKLUMAT PERIBADI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38" name="Google Shape;1338;p33"/>
          <p:cNvGrpSpPr/>
          <p:nvPr/>
        </p:nvGrpSpPr>
        <p:grpSpPr>
          <a:xfrm>
            <a:off x="5686787" y="2920768"/>
            <a:ext cx="2677133" cy="1107955"/>
            <a:chOff x="3017859" y="4283314"/>
            <a:chExt cx="1890849" cy="1107955"/>
          </a:xfrm>
        </p:grpSpPr>
        <p:sp>
          <p:nvSpPr>
            <p:cNvPr id="1339" name="Google Shape;1339;p33"/>
            <p:cNvSpPr txBox="1"/>
            <p:nvPr/>
          </p:nvSpPr>
          <p:spPr>
            <a:xfrm>
              <a:off x="3021856" y="4560313"/>
              <a:ext cx="1886852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 err="1">
                  <a:solidFill>
                    <a:srgbClr val="3F3F3F"/>
                  </a:solidFill>
                </a:rPr>
                <a:t>Peka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dengan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tarikh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tamat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latihan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</a:rPr>
                <a:t>m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elapor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diri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</a:t>
              </a:r>
              <a:r>
                <a:rPr lang="en-US" sz="1200" dirty="0" err="1">
                  <a:solidFill>
                    <a:srgbClr val="3F3F3F"/>
                  </a:solidFill>
                </a:rPr>
                <a:t>pada</a:t>
              </a:r>
              <a:r>
                <a:rPr lang="en-US" sz="1200" dirty="0">
                  <a:solidFill>
                    <a:srgbClr val="3F3F3F"/>
                  </a:solidFill>
                </a:rPr>
                <a:t> Program </a:t>
              </a:r>
              <a:r>
                <a:rPr lang="en-US" sz="1200" dirty="0" err="1">
                  <a:solidFill>
                    <a:srgbClr val="3F3F3F"/>
                  </a:solidFill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</a:rPr>
                <a:t> JSL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selepas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tarikh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tamat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Latihan. </a:t>
              </a:r>
              <a:endParaRPr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3"/>
            <p:cNvSpPr txBox="1"/>
            <p:nvPr/>
          </p:nvSpPr>
          <p:spPr>
            <a:xfrm>
              <a:off x="3017859" y="4283314"/>
              <a:ext cx="1870812" cy="2769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LAPOR DIRI TAMAT PENGAJIAN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1" name="Google Shape;1341;p33"/>
          <p:cNvGrpSpPr/>
          <p:nvPr/>
        </p:nvGrpSpPr>
        <p:grpSpPr>
          <a:xfrm>
            <a:off x="5398946" y="1342941"/>
            <a:ext cx="2554224" cy="923330"/>
            <a:chOff x="3017859" y="4283314"/>
            <a:chExt cx="1890849" cy="923330"/>
          </a:xfrm>
        </p:grpSpPr>
        <p:sp>
          <p:nvSpPr>
            <p:cNvPr id="1342" name="Google Shape;1342;p33"/>
            <p:cNvSpPr txBox="1"/>
            <p:nvPr/>
          </p:nvSpPr>
          <p:spPr>
            <a:xfrm>
              <a:off x="3021856" y="4560313"/>
              <a:ext cx="1886852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Menghadiri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mengikuti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latihan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yang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diluluskan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ditetapkan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dengan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penuh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komitmen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jaya</a:t>
              </a:r>
              <a:endParaRPr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3"/>
            <p:cNvSpPr txBox="1"/>
            <p:nvPr/>
          </p:nvSpPr>
          <p:spPr>
            <a:xfrm>
              <a:off x="3017859" y="4283314"/>
              <a:ext cx="1870812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MENGIKUTI LATIHAN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4" name="Google Shape;1344;p33"/>
          <p:cNvGrpSpPr/>
          <p:nvPr/>
        </p:nvGrpSpPr>
        <p:grpSpPr>
          <a:xfrm>
            <a:off x="453539" y="3050909"/>
            <a:ext cx="2835154" cy="1425877"/>
            <a:chOff x="3017859" y="4283314"/>
            <a:chExt cx="2116305" cy="962830"/>
          </a:xfrm>
        </p:grpSpPr>
        <p:sp>
          <p:nvSpPr>
            <p:cNvPr id="1345" name="Google Shape;1345;p33"/>
            <p:cNvSpPr txBox="1"/>
            <p:nvPr/>
          </p:nvSpPr>
          <p:spPr>
            <a:xfrm>
              <a:off x="3021856" y="4560313"/>
              <a:ext cx="2112308" cy="6858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Mematuhi arahan dan peraturan yang ditetapkan</a:t>
              </a:r>
              <a:b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Perintah Am Bab D : </a:t>
              </a:r>
              <a:b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Peraturan-Peraturan Pegawai Awam (Kelakuan dan Tatatertib) 1993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3"/>
            <p:cNvSpPr txBox="1"/>
            <p:nvPr/>
          </p:nvSpPr>
          <p:spPr>
            <a:xfrm>
              <a:off x="3017859" y="4283314"/>
              <a:ext cx="2116305" cy="3117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PERATURAN-PERATURAN PEGAWAI AWAM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47" name="Google Shape;1347;p33"/>
          <p:cNvSpPr txBox="1"/>
          <p:nvPr/>
        </p:nvSpPr>
        <p:spPr>
          <a:xfrm>
            <a:off x="3851920" y="2488398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3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8" name="Google Shape;1348;p33"/>
          <p:cNvSpPr txBox="1"/>
          <p:nvPr/>
        </p:nvSpPr>
        <p:spPr>
          <a:xfrm>
            <a:off x="4656722" y="2962202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3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9" name="Google Shape;1349;p33"/>
          <p:cNvSpPr txBox="1"/>
          <p:nvPr/>
        </p:nvSpPr>
        <p:spPr>
          <a:xfrm>
            <a:off x="4656722" y="2164080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36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0" name="Google Shape;1350;p33"/>
          <p:cNvSpPr txBox="1"/>
          <p:nvPr/>
        </p:nvSpPr>
        <p:spPr>
          <a:xfrm>
            <a:off x="3851920" y="1678134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3600"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1" name="Google Shape;1351;p33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352" name="Google Shape;1352;p33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3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36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9" name="Google Shape;1339;p33"/>
          <p:cNvSpPr txBox="1"/>
          <p:nvPr/>
        </p:nvSpPr>
        <p:spPr>
          <a:xfrm>
            <a:off x="5682055" y="4018972"/>
            <a:ext cx="267147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</a:rPr>
              <a:t>Sebarang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tempoh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ketidakhadiran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bertugas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selepas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tarikh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tamat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latihan</a:t>
            </a:r>
            <a:r>
              <a:rPr lang="en-US" sz="1200" dirty="0">
                <a:solidFill>
                  <a:srgbClr val="3F3F3F"/>
                </a:solidFill>
              </a:rPr>
              <a:t>  </a:t>
            </a:r>
            <a:r>
              <a:rPr lang="en-US" sz="1200" dirty="0" err="1">
                <a:solidFill>
                  <a:srgbClr val="3F3F3F"/>
                </a:solidFill>
              </a:rPr>
              <a:t>boleh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menyebabkan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penolakan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Cuti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Rehat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atau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dianggap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Cuti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Tanpa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Gaji</a:t>
            </a:r>
            <a:endParaRPr sz="1200" b="1" dirty="0">
              <a:solidFill>
                <a:srgbClr val="3F3F3F"/>
              </a:solidFill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34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PERKARA-PERKARA BERBANGKIT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59" name="Google Shape;1359;p34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i="1" dirty="0"/>
              <a:t>PROGRAM LATIHAN SUBKEPAKARAN</a:t>
            </a:r>
          </a:p>
        </p:txBody>
      </p:sp>
      <p:sp>
        <p:nvSpPr>
          <p:cNvPr id="1360" name="Google Shape;1360;p34"/>
          <p:cNvSpPr/>
          <p:nvPr/>
        </p:nvSpPr>
        <p:spPr>
          <a:xfrm>
            <a:off x="3895357" y="1594523"/>
            <a:ext cx="1340281" cy="1340281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1" name="Google Shape;1361;p34"/>
          <p:cNvSpPr/>
          <p:nvPr/>
        </p:nvSpPr>
        <p:spPr>
          <a:xfrm>
            <a:off x="3895357" y="3057894"/>
            <a:ext cx="1340281" cy="1340281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2" name="Google Shape;1362;p34"/>
          <p:cNvSpPr/>
          <p:nvPr/>
        </p:nvSpPr>
        <p:spPr>
          <a:xfrm>
            <a:off x="3150894" y="2322019"/>
            <a:ext cx="1340281" cy="13402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3" name="Google Shape;1363;p34"/>
          <p:cNvSpPr/>
          <p:nvPr/>
        </p:nvSpPr>
        <p:spPr>
          <a:xfrm>
            <a:off x="4660513" y="2322019"/>
            <a:ext cx="1340281" cy="134028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4" name="Google Shape;1364;p34"/>
          <p:cNvSpPr/>
          <p:nvPr/>
        </p:nvSpPr>
        <p:spPr>
          <a:xfrm>
            <a:off x="3629566" y="2561355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5" name="Google Shape;1365;p34"/>
          <p:cNvSpPr/>
          <p:nvPr/>
        </p:nvSpPr>
        <p:spPr>
          <a:xfrm>
            <a:off x="4134693" y="3057894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6" name="Google Shape;1366;p34"/>
          <p:cNvSpPr/>
          <p:nvPr/>
        </p:nvSpPr>
        <p:spPr>
          <a:xfrm>
            <a:off x="4660513" y="2561355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7" name="Google Shape;1367;p34"/>
          <p:cNvSpPr/>
          <p:nvPr/>
        </p:nvSpPr>
        <p:spPr>
          <a:xfrm>
            <a:off x="4134693" y="2073195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68" name="Google Shape;1368;p34"/>
          <p:cNvGrpSpPr/>
          <p:nvPr/>
        </p:nvGrpSpPr>
        <p:grpSpPr>
          <a:xfrm>
            <a:off x="5501429" y="1143999"/>
            <a:ext cx="3489514" cy="1417356"/>
            <a:chOff x="803640" y="3362835"/>
            <a:chExt cx="2059657" cy="1417356"/>
          </a:xfrm>
        </p:grpSpPr>
        <p:sp>
          <p:nvSpPr>
            <p:cNvPr id="1369" name="Google Shape;1369;p34"/>
            <p:cNvSpPr txBox="1"/>
            <p:nvPr/>
          </p:nvSpPr>
          <p:spPr>
            <a:xfrm>
              <a:off x="803640" y="3579862"/>
              <a:ext cx="2059657" cy="12003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dikehendaki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menghantar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Penyata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Cuti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Tahunan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/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Sijil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Sakit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asal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/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Dokumen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berkaitan</a:t>
              </a:r>
              <a:r>
                <a:rPr lang="en-US" sz="12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kepada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JSL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secara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berkala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setiap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kali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sebelum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pertukaran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penempatan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fasiliti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latihan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bagi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tujuan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pengemaskinian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rekod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cuti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perkhidmatan</a:t>
              </a:r>
              <a:endParaRPr sz="1200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PENYATA CUTI DAN DOKUMEN BERKAITAN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71" name="Google Shape;1371;p34"/>
          <p:cNvGrpSpPr/>
          <p:nvPr/>
        </p:nvGrpSpPr>
        <p:grpSpPr>
          <a:xfrm>
            <a:off x="107505" y="3501005"/>
            <a:ext cx="3605387" cy="1048024"/>
            <a:chOff x="803640" y="3362835"/>
            <a:chExt cx="2059657" cy="1048024"/>
          </a:xfrm>
        </p:grpSpPr>
        <p:sp>
          <p:nvSpPr>
            <p:cNvPr id="1372" name="Google Shape;1372;p3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Sebelum pegawai diluluskan penempatan ke Jawatan Simpanan Latihan, semua urusan perkhidmatan pegawai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masih dibawah tanggungjawab Jabatan asal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3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URUSAN PERKHIDMATAN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77" name="Google Shape;1377;p34"/>
          <p:cNvGrpSpPr/>
          <p:nvPr/>
        </p:nvGrpSpPr>
        <p:grpSpPr>
          <a:xfrm>
            <a:off x="107505" y="1416780"/>
            <a:ext cx="3600398" cy="1048024"/>
            <a:chOff x="753136" y="3362835"/>
            <a:chExt cx="2110161" cy="1048024"/>
          </a:xfrm>
        </p:grpSpPr>
        <p:sp>
          <p:nvSpPr>
            <p:cNvPr id="1378" name="Google Shape;1378;p3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 perlu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mengemaskini Pengisytiharan Harta melalui HRMIS 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sebelum mengikuti latihan bagi mengelakkan urusan Perakuan Kenaikan Pangkat terganggu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4"/>
            <p:cNvSpPr txBox="1"/>
            <p:nvPr/>
          </p:nvSpPr>
          <p:spPr>
            <a:xfrm>
              <a:off x="753136" y="3362835"/>
              <a:ext cx="211016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PENGISTYHARAN HARTA HRMIS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80" name="Google Shape;1380;p34"/>
          <p:cNvSpPr txBox="1"/>
          <p:nvPr/>
        </p:nvSpPr>
        <p:spPr>
          <a:xfrm>
            <a:off x="3840392" y="2668994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3600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1" name="Google Shape;1381;p34"/>
          <p:cNvSpPr txBox="1"/>
          <p:nvPr/>
        </p:nvSpPr>
        <p:spPr>
          <a:xfrm>
            <a:off x="4782695" y="2668994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3600" b="1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2" name="Google Shape;1382;p34"/>
          <p:cNvSpPr txBox="1"/>
          <p:nvPr/>
        </p:nvSpPr>
        <p:spPr>
          <a:xfrm>
            <a:off x="4282672" y="3138619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36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3" name="Google Shape;1383;p34"/>
          <p:cNvSpPr txBox="1"/>
          <p:nvPr/>
        </p:nvSpPr>
        <p:spPr>
          <a:xfrm>
            <a:off x="4282672" y="2202748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3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4" name="Google Shape;1384;p34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385" name="Google Shape;1385;p34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4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37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" name="Google Shape;1374;p34"/>
          <p:cNvGrpSpPr/>
          <p:nvPr/>
        </p:nvGrpSpPr>
        <p:grpSpPr>
          <a:xfrm>
            <a:off x="5293848" y="3712943"/>
            <a:ext cx="3572840" cy="1232649"/>
            <a:chOff x="803640" y="3362835"/>
            <a:chExt cx="2061961" cy="1232649"/>
          </a:xfrm>
        </p:grpSpPr>
        <p:sp>
          <p:nvSpPr>
            <p:cNvPr id="32" name="Google Shape;1375;p34"/>
            <p:cNvSpPr txBox="1"/>
            <p:nvPr/>
          </p:nvSpPr>
          <p:spPr>
            <a:xfrm>
              <a:off x="803640" y="3579862"/>
              <a:ext cx="2059657" cy="10156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lvl="0" algn="just">
                <a:buSzPts val="1200"/>
              </a:pP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perlu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memastikan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elaun-elaun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berkelayakan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bagi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mengelakkan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kutipan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secara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sekali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gus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diselaras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mengikut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tarikh</a:t>
              </a:r>
              <a:r>
                <a:rPr lang="en-US" sz="1200" b="1" dirty="0">
                  <a:solidFill>
                    <a:srgbClr val="3F3F3F"/>
                  </a:solidFill>
                </a:rPr>
                <a:t> </a:t>
              </a:r>
              <a:r>
                <a:rPr lang="en-US" sz="1200" b="1" dirty="0" err="1">
                  <a:solidFill>
                    <a:srgbClr val="3F3F3F"/>
                  </a:solidFill>
                </a:rPr>
                <a:t>memulakan</a:t>
              </a:r>
              <a:r>
                <a:rPr lang="en-US" sz="1200" b="1" dirty="0">
                  <a:solidFill>
                    <a:srgbClr val="3F3F3F"/>
                  </a:solidFill>
                </a:rPr>
                <a:t> Latihan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elaun-elaun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yang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tidak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1200" dirty="0" err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berkelayakan</a:t>
              </a:r>
              <a:r>
                <a:rPr lang="en-US" sz="1200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. </a:t>
              </a:r>
              <a:endParaRPr lang="en-US" sz="1200" dirty="0"/>
            </a:p>
          </p:txBody>
        </p:sp>
        <p:sp>
          <p:nvSpPr>
            <p:cNvPr id="33" name="Google Shape;1376;p34"/>
            <p:cNvSpPr txBox="1"/>
            <p:nvPr/>
          </p:nvSpPr>
          <p:spPr>
            <a:xfrm>
              <a:off x="803640" y="3362835"/>
              <a:ext cx="2061961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rgbClr val="3F3F3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/>
                  <a:ea typeface="Arial"/>
                  <a:cs typeface="Arial"/>
                  <a:sym typeface="Arial"/>
                </a:rPr>
                <a:t>PELARASAN ELAUN</a:t>
              </a:r>
              <a:endParaRPr sz="12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JAWATAN SIMPANAN LATIHAN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1"/>
          </p:nvPr>
        </p:nvSpPr>
        <p:spPr>
          <a:xfrm>
            <a:off x="-4564" y="647001"/>
            <a:ext cx="9144000" cy="288032"/>
          </a:xfrm>
        </p:spPr>
        <p:txBody>
          <a:bodyPr/>
          <a:lstStyle/>
          <a:p>
            <a:r>
              <a:rPr lang="en-MY" i="1" dirty="0"/>
              <a:t>DIREKTORI PEGAWAI JSL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B4FE9AA-F885-49EA-B0D5-6C2577C25AC7}"/>
              </a:ext>
            </a:extLst>
          </p:cNvPr>
          <p:cNvGrpSpPr/>
          <p:nvPr/>
        </p:nvGrpSpPr>
        <p:grpSpPr>
          <a:xfrm>
            <a:off x="3454307" y="876755"/>
            <a:ext cx="2539198" cy="1821710"/>
            <a:chOff x="3390873" y="1004758"/>
            <a:chExt cx="2539198" cy="1821710"/>
          </a:xfrm>
        </p:grpSpPr>
        <p:grpSp>
          <p:nvGrpSpPr>
            <p:cNvPr id="37" name="Google Shape;1399;p35">
              <a:extLst>
                <a:ext uri="{FF2B5EF4-FFF2-40B4-BE49-F238E27FC236}">
                  <a16:creationId xmlns:a16="http://schemas.microsoft.com/office/drawing/2014/main" id="{964E4C18-EC36-43C2-8138-040DEA9829BB}"/>
                </a:ext>
              </a:extLst>
            </p:cNvPr>
            <p:cNvGrpSpPr/>
            <p:nvPr/>
          </p:nvGrpSpPr>
          <p:grpSpPr>
            <a:xfrm>
              <a:off x="3390873" y="1922067"/>
              <a:ext cx="2539198" cy="563675"/>
              <a:chOff x="3779911" y="3327771"/>
              <a:chExt cx="1615089" cy="381984"/>
            </a:xfrm>
          </p:grpSpPr>
          <p:sp>
            <p:nvSpPr>
              <p:cNvPr id="41" name="Google Shape;1400;p35">
                <a:extLst>
                  <a:ext uri="{FF2B5EF4-FFF2-40B4-BE49-F238E27FC236}">
                    <a16:creationId xmlns:a16="http://schemas.microsoft.com/office/drawing/2014/main" id="{D0D84BD1-4701-46DD-B541-E24405D6A711}"/>
                  </a:ext>
                </a:extLst>
              </p:cNvPr>
              <p:cNvSpPr txBox="1"/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None/>
                </a:pPr>
                <a:r>
                  <a:rPr lang="en-US" sz="1400" b="1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KPSU</a:t>
                </a:r>
                <a:endParaRPr sz="1400" b="1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" name="Google Shape;1401;p35">
                <a:extLst>
                  <a:ext uri="{FF2B5EF4-FFF2-40B4-BE49-F238E27FC236}">
                    <a16:creationId xmlns:a16="http://schemas.microsoft.com/office/drawing/2014/main" id="{925B8F6D-0AB8-4733-9661-BEC9DF06AF7C}"/>
                  </a:ext>
                </a:extLst>
              </p:cNvPr>
              <p:cNvSpPr txBox="1"/>
              <p:nvPr/>
            </p:nvSpPr>
            <p:spPr>
              <a:xfrm>
                <a:off x="3810823" y="3460175"/>
                <a:ext cx="1584177" cy="2495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lvl="0" algn="ctr"/>
                <a:r>
                  <a:rPr lang="en-US" sz="12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Irmawarni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binti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Mohamad</a:t>
                </a:r>
              </a:p>
            </p:txBody>
          </p:sp>
        </p:grpSp>
        <p:pic>
          <p:nvPicPr>
            <p:cNvPr id="38" name="Google Shape;1406;p35">
              <a:extLst>
                <a:ext uri="{FF2B5EF4-FFF2-40B4-BE49-F238E27FC236}">
                  <a16:creationId xmlns:a16="http://schemas.microsoft.com/office/drawing/2014/main" id="{FCC9559E-3163-46BA-A47A-3C7228E9B2EE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4161470" y="1004758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39" name="Google Shape;1410;p35">
              <a:extLst>
                <a:ext uri="{FF2B5EF4-FFF2-40B4-BE49-F238E27FC236}">
                  <a16:creationId xmlns:a16="http://schemas.microsoft.com/office/drawing/2014/main" id="{F897FAA7-868D-49ED-870D-1C176F2C7042}"/>
                </a:ext>
              </a:extLst>
            </p:cNvPr>
            <p:cNvSpPr txBox="1"/>
            <p:nvPr/>
          </p:nvSpPr>
          <p:spPr>
            <a:xfrm>
              <a:off x="3666487" y="2395621"/>
              <a:ext cx="1920883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03-8885 0718</a:t>
              </a:r>
              <a:endParaRPr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100" dirty="0">
                  <a:ea typeface="Arial"/>
                  <a:cs typeface="Arial"/>
                  <a:sym typeface="Arial"/>
                </a:rPr>
                <a:t> irmawarni@moh.gov.my</a:t>
              </a:r>
              <a:endParaRPr sz="11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153714-BA7A-4C56-8147-AED713E49B18}"/>
              </a:ext>
            </a:extLst>
          </p:cNvPr>
          <p:cNvGrpSpPr/>
          <p:nvPr/>
        </p:nvGrpSpPr>
        <p:grpSpPr>
          <a:xfrm>
            <a:off x="619427" y="1922029"/>
            <a:ext cx="3198654" cy="1910566"/>
            <a:chOff x="1255196" y="1724973"/>
            <a:chExt cx="3198654" cy="1910566"/>
          </a:xfrm>
        </p:grpSpPr>
        <p:grpSp>
          <p:nvGrpSpPr>
            <p:cNvPr id="44" name="Google Shape;1402;p35">
              <a:extLst>
                <a:ext uri="{FF2B5EF4-FFF2-40B4-BE49-F238E27FC236}">
                  <a16:creationId xmlns:a16="http://schemas.microsoft.com/office/drawing/2014/main" id="{85DDADA2-1EED-4E12-B2D0-3F577B9ECCA8}"/>
                </a:ext>
              </a:extLst>
            </p:cNvPr>
            <p:cNvGrpSpPr/>
            <p:nvPr/>
          </p:nvGrpSpPr>
          <p:grpSpPr>
            <a:xfrm>
              <a:off x="1255196" y="2628414"/>
              <a:ext cx="3198654" cy="755225"/>
              <a:chOff x="2765130" y="3327771"/>
              <a:chExt cx="3518524" cy="511792"/>
            </a:xfrm>
          </p:grpSpPr>
          <p:sp>
            <p:nvSpPr>
              <p:cNvPr id="47" name="Google Shape;1403;p35">
                <a:extLst>
                  <a:ext uri="{FF2B5EF4-FFF2-40B4-BE49-F238E27FC236}">
                    <a16:creationId xmlns:a16="http://schemas.microsoft.com/office/drawing/2014/main" id="{6A97833B-8AE1-4E8F-B83D-9C6751A36039}"/>
                  </a:ext>
                </a:extLst>
              </p:cNvPr>
              <p:cNvSpPr txBox="1"/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None/>
                </a:pPr>
                <a:r>
                  <a:rPr lang="en-US" sz="1400" b="1" dirty="0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PSU</a:t>
                </a:r>
                <a:endParaRPr sz="1400" b="1" dirty="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1404;p35">
                <a:extLst>
                  <a:ext uri="{FF2B5EF4-FFF2-40B4-BE49-F238E27FC236}">
                    <a16:creationId xmlns:a16="http://schemas.microsoft.com/office/drawing/2014/main" id="{235936E0-2F88-4ECE-90A6-DE3FC0E3A800}"/>
                  </a:ext>
                </a:extLst>
              </p:cNvPr>
              <p:cNvSpPr txBox="1"/>
              <p:nvPr/>
            </p:nvSpPr>
            <p:spPr>
              <a:xfrm>
                <a:off x="2765130" y="3547565"/>
                <a:ext cx="3518524" cy="291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lvl="0" algn="ctr"/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Ahmad </a:t>
                </a:r>
                <a:r>
                  <a:rPr lang="en-US" sz="12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Aiman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Haziq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bin Ahmad </a:t>
                </a:r>
                <a:r>
                  <a:rPr lang="en-US" sz="1200" b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Jalaini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Google Shape;1405;p35">
              <a:extLst>
                <a:ext uri="{FF2B5EF4-FFF2-40B4-BE49-F238E27FC236}">
                  <a16:creationId xmlns:a16="http://schemas.microsoft.com/office/drawing/2014/main" id="{3E5772AE-1900-4900-B9B8-DFBA997100A7}"/>
                </a:ext>
              </a:extLst>
            </p:cNvPr>
            <p:cNvSpPr txBox="1"/>
            <p:nvPr/>
          </p:nvSpPr>
          <p:spPr>
            <a:xfrm>
              <a:off x="1833727" y="3204692"/>
              <a:ext cx="2116370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03-8885 0681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</a:rPr>
                <a:t>a</a:t>
              </a:r>
              <a:r>
                <a:rPr lang="en-US" sz="1100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imanhaziq.jai@moh.gov.my</a:t>
              </a:r>
              <a:endParaRPr sz="11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6" name="Google Shape;1407;p35">
              <a:extLst>
                <a:ext uri="{FF2B5EF4-FFF2-40B4-BE49-F238E27FC236}">
                  <a16:creationId xmlns:a16="http://schemas.microsoft.com/office/drawing/2014/main" id="{BB91B1CD-29A1-4E0F-8D6D-959170BE1198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394447" y="1724973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37A9CA4-7DE7-4BC7-99F1-EE592CE93D11}"/>
              </a:ext>
            </a:extLst>
          </p:cNvPr>
          <p:cNvGrpSpPr/>
          <p:nvPr/>
        </p:nvGrpSpPr>
        <p:grpSpPr>
          <a:xfrm>
            <a:off x="5900227" y="1859554"/>
            <a:ext cx="2187042" cy="1973041"/>
            <a:chOff x="5156774" y="1711616"/>
            <a:chExt cx="2187042" cy="1973041"/>
          </a:xfrm>
        </p:grpSpPr>
        <p:grpSp>
          <p:nvGrpSpPr>
            <p:cNvPr id="50" name="Google Shape;1396;p35">
              <a:extLst>
                <a:ext uri="{FF2B5EF4-FFF2-40B4-BE49-F238E27FC236}">
                  <a16:creationId xmlns:a16="http://schemas.microsoft.com/office/drawing/2014/main" id="{9968E52E-1233-49B9-82D0-F04344CCA7C3}"/>
                </a:ext>
              </a:extLst>
            </p:cNvPr>
            <p:cNvGrpSpPr/>
            <p:nvPr/>
          </p:nvGrpSpPr>
          <p:grpSpPr>
            <a:xfrm>
              <a:off x="5156774" y="2628419"/>
              <a:ext cx="2187042" cy="632810"/>
              <a:chOff x="3452854" y="3327771"/>
              <a:chExt cx="2405750" cy="428835"/>
            </a:xfrm>
          </p:grpSpPr>
          <p:sp>
            <p:nvSpPr>
              <p:cNvPr id="53" name="Google Shape;1397;p35">
                <a:extLst>
                  <a:ext uri="{FF2B5EF4-FFF2-40B4-BE49-F238E27FC236}">
                    <a16:creationId xmlns:a16="http://schemas.microsoft.com/office/drawing/2014/main" id="{559D041C-9F9A-4AB9-A7F5-D9F515D11BBF}"/>
                  </a:ext>
                </a:extLst>
              </p:cNvPr>
              <p:cNvSpPr txBox="1"/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None/>
                </a:pPr>
                <a:r>
                  <a:rPr lang="en-US" sz="1400" b="1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PPTT</a:t>
                </a:r>
                <a:endParaRPr sz="1400" b="1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4" name="Google Shape;1398;p35">
                <a:extLst>
                  <a:ext uri="{FF2B5EF4-FFF2-40B4-BE49-F238E27FC236}">
                    <a16:creationId xmlns:a16="http://schemas.microsoft.com/office/drawing/2014/main" id="{18212B93-0166-4D85-947C-20324CE55AE3}"/>
                  </a:ext>
                </a:extLst>
              </p:cNvPr>
              <p:cNvSpPr txBox="1"/>
              <p:nvPr/>
            </p:nvSpPr>
            <p:spPr>
              <a:xfrm>
                <a:off x="3452854" y="3507026"/>
                <a:ext cx="2405750" cy="2495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200"/>
                  <a:buFont typeface="Arial"/>
                  <a:buNone/>
                </a:pPr>
                <a:r>
                  <a:rPr lang="en-US" sz="1200" b="1" dirty="0" err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Shafinas</a:t>
                </a:r>
                <a:r>
                  <a:rPr lang="en-US" sz="1200" b="1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binti </a:t>
                </a:r>
                <a:r>
                  <a:rPr lang="en-US" sz="1200" b="1" dirty="0" err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Sabran</a:t>
                </a:r>
                <a:endPara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200"/>
                  <a:buFont typeface="Arial"/>
                  <a:buNone/>
                </a:pPr>
                <a:r>
                  <a:rPr lang="en-US" sz="1200" b="1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(N-Z)</a:t>
                </a:r>
                <a:endParaRPr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51" name="Google Shape;1408;p35">
              <a:extLst>
                <a:ext uri="{FF2B5EF4-FFF2-40B4-BE49-F238E27FC236}">
                  <a16:creationId xmlns:a16="http://schemas.microsoft.com/office/drawing/2014/main" id="{585D7103-6171-4BCF-81C3-4752CFEBD224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713653" y="1711616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52" name="Google Shape;1411;p35">
              <a:extLst>
                <a:ext uri="{FF2B5EF4-FFF2-40B4-BE49-F238E27FC236}">
                  <a16:creationId xmlns:a16="http://schemas.microsoft.com/office/drawing/2014/main" id="{4D12F2F1-307B-4697-A4FF-540F14C89028}"/>
                </a:ext>
              </a:extLst>
            </p:cNvPr>
            <p:cNvSpPr txBox="1"/>
            <p:nvPr/>
          </p:nvSpPr>
          <p:spPr>
            <a:xfrm>
              <a:off x="5322109" y="3253770"/>
              <a:ext cx="1907422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03-8885 0631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shafinass@moh.gov.my</a:t>
              </a:r>
              <a:endParaRPr sz="11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837A9CA4-7DE7-4BC7-99F1-EE592CE93D11}"/>
              </a:ext>
            </a:extLst>
          </p:cNvPr>
          <p:cNvGrpSpPr/>
          <p:nvPr/>
        </p:nvGrpSpPr>
        <p:grpSpPr>
          <a:xfrm>
            <a:off x="3622782" y="2758558"/>
            <a:ext cx="2187042" cy="1987995"/>
            <a:chOff x="5156774" y="1711616"/>
            <a:chExt cx="2187042" cy="1987995"/>
          </a:xfrm>
        </p:grpSpPr>
        <p:grpSp>
          <p:nvGrpSpPr>
            <p:cNvPr id="64" name="Google Shape;1396;p35">
              <a:extLst>
                <a:ext uri="{FF2B5EF4-FFF2-40B4-BE49-F238E27FC236}">
                  <a16:creationId xmlns:a16="http://schemas.microsoft.com/office/drawing/2014/main" id="{9968E52E-1233-49B9-82D0-F04344CCA7C3}"/>
                </a:ext>
              </a:extLst>
            </p:cNvPr>
            <p:cNvGrpSpPr/>
            <p:nvPr/>
          </p:nvGrpSpPr>
          <p:grpSpPr>
            <a:xfrm>
              <a:off x="5156774" y="2628419"/>
              <a:ext cx="2187042" cy="632810"/>
              <a:chOff x="3452854" y="3327771"/>
              <a:chExt cx="2405750" cy="428835"/>
            </a:xfrm>
          </p:grpSpPr>
          <p:sp>
            <p:nvSpPr>
              <p:cNvPr id="68" name="Google Shape;1397;p35">
                <a:extLst>
                  <a:ext uri="{FF2B5EF4-FFF2-40B4-BE49-F238E27FC236}">
                    <a16:creationId xmlns:a16="http://schemas.microsoft.com/office/drawing/2014/main" id="{559D041C-9F9A-4AB9-A7F5-D9F515D11BBF}"/>
                  </a:ext>
                </a:extLst>
              </p:cNvPr>
              <p:cNvSpPr txBox="1"/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None/>
                </a:pPr>
                <a:r>
                  <a:rPr lang="en-US" sz="1400" b="1" dirty="0">
                    <a:solidFill>
                      <a:schemeClr val="dk2"/>
                    </a:solidFill>
                    <a:latin typeface="Arial"/>
                    <a:ea typeface="Arial"/>
                    <a:cs typeface="Arial"/>
                    <a:sym typeface="Arial"/>
                  </a:rPr>
                  <a:t>PPTK</a:t>
                </a:r>
                <a:endParaRPr sz="1400" b="1" dirty="0">
                  <a:solidFill>
                    <a:schemeClr val="dk2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1398;p35">
                <a:extLst>
                  <a:ext uri="{FF2B5EF4-FFF2-40B4-BE49-F238E27FC236}">
                    <a16:creationId xmlns:a16="http://schemas.microsoft.com/office/drawing/2014/main" id="{18212B93-0166-4D85-947C-20324CE55AE3}"/>
                  </a:ext>
                </a:extLst>
              </p:cNvPr>
              <p:cNvSpPr txBox="1"/>
              <p:nvPr/>
            </p:nvSpPr>
            <p:spPr>
              <a:xfrm>
                <a:off x="3452854" y="3507026"/>
                <a:ext cx="2405750" cy="2495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200"/>
                  <a:buFont typeface="Arial"/>
                  <a:buNone/>
                </a:pPr>
                <a:r>
                  <a:rPr lang="en-US" sz="1200" b="1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Che Sara binti Saad</a:t>
                </a: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200"/>
                  <a:buFont typeface="Arial"/>
                  <a:buNone/>
                </a:pPr>
                <a:r>
                  <a:rPr lang="en-US" sz="1200" b="1" dirty="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(A-M)</a:t>
                </a:r>
                <a:endParaRPr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66" name="Google Shape;1408;p35">
              <a:extLst>
                <a:ext uri="{FF2B5EF4-FFF2-40B4-BE49-F238E27FC236}">
                  <a16:creationId xmlns:a16="http://schemas.microsoft.com/office/drawing/2014/main" id="{585D7103-6171-4BCF-81C3-4752CFEBD224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5713653" y="1711616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67" name="Google Shape;1411;p35">
              <a:extLst>
                <a:ext uri="{FF2B5EF4-FFF2-40B4-BE49-F238E27FC236}">
                  <a16:creationId xmlns:a16="http://schemas.microsoft.com/office/drawing/2014/main" id="{4D12F2F1-307B-4697-A4FF-540F14C89028}"/>
                </a:ext>
              </a:extLst>
            </p:cNvPr>
            <p:cNvSpPr txBox="1"/>
            <p:nvPr/>
          </p:nvSpPr>
          <p:spPr>
            <a:xfrm>
              <a:off x="5318339" y="3268724"/>
              <a:ext cx="1907422" cy="43088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03-8885 0600 </a:t>
              </a:r>
              <a:r>
                <a:rPr lang="en-US" sz="1100" dirty="0" err="1">
                  <a:solidFill>
                    <a:schemeClr val="tx1"/>
                  </a:solidFill>
                  <a:sym typeface="Arial"/>
                </a:rPr>
                <a:t>ext</a:t>
              </a: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 6228</a:t>
              </a:r>
              <a:endParaRPr dirty="0">
                <a:solidFill>
                  <a:schemeClr val="tx1"/>
                </a:solidFill>
              </a:endParaRPr>
            </a:p>
            <a:p>
              <a:pPr lvl="0" algn="ctr"/>
              <a:r>
                <a:rPr lang="en-US" sz="1100" dirty="0">
                  <a:ea typeface="Arial"/>
                  <a:cs typeface="Arial"/>
                  <a:sym typeface="Arial"/>
                </a:rPr>
                <a:t>chesara@moh.gov.my</a:t>
              </a:r>
              <a:endParaRPr sz="11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69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JAWATAN SIMPANAN LATIHAN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1"/>
          </p:nvPr>
        </p:nvSpPr>
        <p:spPr>
          <a:xfrm>
            <a:off x="-4564" y="647001"/>
            <a:ext cx="9144000" cy="288032"/>
          </a:xfrm>
        </p:spPr>
        <p:txBody>
          <a:bodyPr/>
          <a:lstStyle/>
          <a:p>
            <a:r>
              <a:rPr lang="en-MY" i="1" dirty="0"/>
              <a:t>DIREKTORI PEGAWAI JSL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1153714-BA7A-4C56-8147-AED713E49B18}"/>
              </a:ext>
            </a:extLst>
          </p:cNvPr>
          <p:cNvGrpSpPr/>
          <p:nvPr/>
        </p:nvGrpSpPr>
        <p:grpSpPr>
          <a:xfrm>
            <a:off x="217099" y="1801544"/>
            <a:ext cx="3198654" cy="1910566"/>
            <a:chOff x="1255196" y="1724973"/>
            <a:chExt cx="3198654" cy="1910566"/>
          </a:xfrm>
        </p:grpSpPr>
        <p:grpSp>
          <p:nvGrpSpPr>
            <p:cNvPr id="44" name="Google Shape;1402;p35">
              <a:extLst>
                <a:ext uri="{FF2B5EF4-FFF2-40B4-BE49-F238E27FC236}">
                  <a16:creationId xmlns:a16="http://schemas.microsoft.com/office/drawing/2014/main" id="{85DDADA2-1EED-4E12-B2D0-3F577B9ECCA8}"/>
                </a:ext>
              </a:extLst>
            </p:cNvPr>
            <p:cNvGrpSpPr/>
            <p:nvPr/>
          </p:nvGrpSpPr>
          <p:grpSpPr>
            <a:xfrm>
              <a:off x="1255196" y="2628414"/>
              <a:ext cx="3198654" cy="755225"/>
              <a:chOff x="2765130" y="3327771"/>
              <a:chExt cx="3518524" cy="511792"/>
            </a:xfrm>
          </p:grpSpPr>
          <p:sp>
            <p:nvSpPr>
              <p:cNvPr id="47" name="Google Shape;1403;p35">
                <a:extLst>
                  <a:ext uri="{FF2B5EF4-FFF2-40B4-BE49-F238E27FC236}">
                    <a16:creationId xmlns:a16="http://schemas.microsoft.com/office/drawing/2014/main" id="{6A97833B-8AE1-4E8F-B83D-9C6751A36039}"/>
                  </a:ext>
                </a:extLst>
              </p:cNvPr>
              <p:cNvSpPr txBox="1"/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None/>
                </a:pPr>
                <a:r>
                  <a:rPr lang="en-US" sz="1400" b="1" dirty="0" smtClean="0">
                    <a:solidFill>
                      <a:schemeClr val="tx1"/>
                    </a:solidFill>
                    <a:latin typeface="Arial"/>
                    <a:ea typeface="Arial"/>
                    <a:cs typeface="Arial"/>
                    <a:sym typeface="Arial"/>
                  </a:rPr>
                  <a:t>PT (J) 8</a:t>
                </a:r>
                <a:endParaRPr sz="1400" b="1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" name="Google Shape;1404;p35">
                <a:extLst>
                  <a:ext uri="{FF2B5EF4-FFF2-40B4-BE49-F238E27FC236}">
                    <a16:creationId xmlns:a16="http://schemas.microsoft.com/office/drawing/2014/main" id="{235936E0-2F88-4ECE-90A6-DE3FC0E3A800}"/>
                  </a:ext>
                </a:extLst>
              </p:cNvPr>
              <p:cNvSpPr txBox="1"/>
              <p:nvPr/>
            </p:nvSpPr>
            <p:spPr>
              <a:xfrm>
                <a:off x="2765130" y="3547565"/>
                <a:ext cx="3518524" cy="291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lvl="0" algn="ctr"/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Wan </a:t>
                </a:r>
                <a:r>
                  <a:rPr lang="en-US" sz="1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Nornadhira</a:t>
                </a:r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binti</a:t>
                </a:r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Wan Abdul Halim</a:t>
                </a:r>
              </a:p>
              <a:p>
                <a:pPr lvl="0" algn="ctr"/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(A – J &amp; U - Y)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Google Shape;1405;p35">
              <a:extLst>
                <a:ext uri="{FF2B5EF4-FFF2-40B4-BE49-F238E27FC236}">
                  <a16:creationId xmlns:a16="http://schemas.microsoft.com/office/drawing/2014/main" id="{3E5772AE-1900-4900-B9B8-DFBA997100A7}"/>
                </a:ext>
              </a:extLst>
            </p:cNvPr>
            <p:cNvSpPr txBox="1"/>
            <p:nvPr/>
          </p:nvSpPr>
          <p:spPr>
            <a:xfrm>
              <a:off x="1833727" y="3204692"/>
              <a:ext cx="2116370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03-8885 </a:t>
              </a:r>
              <a:r>
                <a:rPr lang="en-US" sz="1100" dirty="0" smtClean="0">
                  <a:solidFill>
                    <a:schemeClr val="tx1"/>
                  </a:solidFill>
                  <a:sym typeface="Arial"/>
                </a:rPr>
                <a:t>0754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 smtClean="0">
                  <a:solidFill>
                    <a:schemeClr val="tx1"/>
                  </a:solidFill>
                </a:rPr>
                <a:t>w.nadira</a:t>
              </a:r>
              <a:r>
                <a:rPr lang="en-US" sz="1100" dirty="0" smtClean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@moh.gov.my</a:t>
              </a:r>
              <a:endParaRPr sz="11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6" name="Google Shape;1407;p35">
              <a:extLst>
                <a:ext uri="{FF2B5EF4-FFF2-40B4-BE49-F238E27FC236}">
                  <a16:creationId xmlns:a16="http://schemas.microsoft.com/office/drawing/2014/main" id="{BB91B1CD-29A1-4E0F-8D6D-959170BE119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394447" y="1724973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EB0C9A5-6F03-4226-A91B-A808987850BD}"/>
              </a:ext>
            </a:extLst>
          </p:cNvPr>
          <p:cNvGrpSpPr/>
          <p:nvPr/>
        </p:nvGrpSpPr>
        <p:grpSpPr>
          <a:xfrm>
            <a:off x="5903937" y="2704713"/>
            <a:ext cx="2733868" cy="963043"/>
            <a:chOff x="6338714" y="2643760"/>
            <a:chExt cx="2733868" cy="853249"/>
          </a:xfrm>
        </p:grpSpPr>
        <p:grpSp>
          <p:nvGrpSpPr>
            <p:cNvPr id="30" name="Group 29"/>
            <p:cNvGrpSpPr/>
            <p:nvPr/>
          </p:nvGrpSpPr>
          <p:grpSpPr>
            <a:xfrm>
              <a:off x="6338714" y="2643760"/>
              <a:ext cx="2733868" cy="641884"/>
              <a:chOff x="2950988" y="3327771"/>
              <a:chExt cx="3007259" cy="434984"/>
            </a:xfrm>
            <a:noFill/>
          </p:grpSpPr>
          <p:sp>
            <p:nvSpPr>
              <p:cNvPr id="33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cs typeface="Arial" pitchFamily="34" charset="0"/>
                  </a:rPr>
                  <a:t>PT(J) 9</a:t>
                </a:r>
              </a:p>
            </p:txBody>
          </p:sp>
          <p:sp>
            <p:nvSpPr>
              <p:cNvPr id="34" name="Text Placeholder 18"/>
              <p:cNvSpPr txBox="1">
                <a:spLocks/>
              </p:cNvSpPr>
              <p:nvPr/>
            </p:nvSpPr>
            <p:spPr>
              <a:xfrm>
                <a:off x="2950988" y="3513175"/>
                <a:ext cx="3007259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 err="1" smtClean="0">
                    <a:cs typeface="Arial" pitchFamily="34" charset="0"/>
                  </a:rPr>
                  <a:t>Fatma</a:t>
                </a:r>
                <a:r>
                  <a:rPr lang="en-US" sz="1200" b="1" dirty="0" smtClean="0">
                    <a:cs typeface="Arial" pitchFamily="34" charset="0"/>
                  </a:rPr>
                  <a:t> </a:t>
                </a:r>
                <a:r>
                  <a:rPr lang="en-US" sz="1200" b="1" dirty="0" err="1" smtClean="0">
                    <a:cs typeface="Arial" pitchFamily="34" charset="0"/>
                  </a:rPr>
                  <a:t>Zuhra</a:t>
                </a:r>
                <a:r>
                  <a:rPr lang="en-US" sz="1200" b="1" dirty="0" smtClean="0">
                    <a:cs typeface="Arial" pitchFamily="34" charset="0"/>
                  </a:rPr>
                  <a:t> </a:t>
                </a:r>
                <a:r>
                  <a:rPr lang="en-US" sz="1200" b="1" dirty="0" err="1" smtClean="0">
                    <a:cs typeface="Arial" pitchFamily="34" charset="0"/>
                  </a:rPr>
                  <a:t>binti</a:t>
                </a:r>
                <a:r>
                  <a:rPr lang="en-US" sz="1200" b="1" dirty="0" smtClean="0">
                    <a:cs typeface="Arial" pitchFamily="34" charset="0"/>
                  </a:rPr>
                  <a:t> Ahmad</a:t>
                </a:r>
              </a:p>
              <a:p>
                <a:pPr marL="0" indent="0" algn="ctr">
                  <a:buNone/>
                </a:pPr>
                <a:r>
                  <a:rPr lang="en-US" sz="1200" b="1" dirty="0" smtClean="0">
                    <a:cs typeface="Arial" pitchFamily="34" charset="0"/>
                  </a:rPr>
                  <a:t>( </a:t>
                </a:r>
                <a:r>
                  <a:rPr lang="en-US" sz="1200" b="1" smtClean="0">
                    <a:cs typeface="Arial" pitchFamily="34" charset="0"/>
                  </a:rPr>
                  <a:t>K </a:t>
                </a:r>
                <a:r>
                  <a:rPr lang="en-US" sz="1200" b="1" smtClean="0">
                    <a:cs typeface="Arial" pitchFamily="34" charset="0"/>
                  </a:rPr>
                  <a:t>- </a:t>
                </a:r>
                <a:r>
                  <a:rPr lang="en-US" sz="1200" b="1" smtClean="0">
                    <a:cs typeface="Arial" pitchFamily="34" charset="0"/>
                  </a:rPr>
                  <a:t>M </a:t>
                </a:r>
                <a:r>
                  <a:rPr lang="en-US" sz="1200" b="1" smtClean="0">
                    <a:cs typeface="Arial" pitchFamily="34" charset="0"/>
                  </a:rPr>
                  <a:t>&amp; </a:t>
                </a:r>
                <a:r>
                  <a:rPr lang="en-US" sz="1200" b="1" dirty="0" smtClean="0">
                    <a:cs typeface="Arial" pitchFamily="34" charset="0"/>
                  </a:rPr>
                  <a:t>Z )</a:t>
                </a:r>
                <a:endParaRPr lang="en-US" sz="1200" b="1" dirty="0">
                  <a:cs typeface="Arial" pitchFamily="34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44674" y="3235399"/>
              <a:ext cx="232194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 smtClean="0">
                  <a:cs typeface="Arial" pitchFamily="34" charset="0"/>
                </a:rPr>
                <a:t>fatma.zuhra@moh.gov.my</a:t>
              </a:r>
              <a:endParaRPr lang="ko-KR" altLang="en-US" sz="1100" dirty="0">
                <a:cs typeface="Arial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1153714-BA7A-4C56-8147-AED713E49B18}"/>
              </a:ext>
            </a:extLst>
          </p:cNvPr>
          <p:cNvGrpSpPr/>
          <p:nvPr/>
        </p:nvGrpSpPr>
        <p:grpSpPr>
          <a:xfrm>
            <a:off x="3037022" y="1801544"/>
            <a:ext cx="3198654" cy="1910566"/>
            <a:chOff x="1255196" y="1724973"/>
            <a:chExt cx="3198654" cy="1910566"/>
          </a:xfrm>
        </p:grpSpPr>
        <p:grpSp>
          <p:nvGrpSpPr>
            <p:cNvPr id="56" name="Google Shape;1402;p35">
              <a:extLst>
                <a:ext uri="{FF2B5EF4-FFF2-40B4-BE49-F238E27FC236}">
                  <a16:creationId xmlns:a16="http://schemas.microsoft.com/office/drawing/2014/main" id="{85DDADA2-1EED-4E12-B2D0-3F577B9ECCA8}"/>
                </a:ext>
              </a:extLst>
            </p:cNvPr>
            <p:cNvGrpSpPr/>
            <p:nvPr/>
          </p:nvGrpSpPr>
          <p:grpSpPr>
            <a:xfrm>
              <a:off x="1255196" y="2628414"/>
              <a:ext cx="3198654" cy="755225"/>
              <a:chOff x="2765130" y="3327771"/>
              <a:chExt cx="3518524" cy="511792"/>
            </a:xfrm>
          </p:grpSpPr>
          <p:sp>
            <p:nvSpPr>
              <p:cNvPr id="59" name="Google Shape;1403;p35">
                <a:extLst>
                  <a:ext uri="{FF2B5EF4-FFF2-40B4-BE49-F238E27FC236}">
                    <a16:creationId xmlns:a16="http://schemas.microsoft.com/office/drawing/2014/main" id="{6A97833B-8AE1-4E8F-B83D-9C6751A36039}"/>
                  </a:ext>
                </a:extLst>
              </p:cNvPr>
              <p:cNvSpPr txBox="1"/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Clr>
                    <a:schemeClr val="dk2"/>
                  </a:buClr>
                  <a:buSzPts val="1400"/>
                  <a:buFont typeface="Arial"/>
                  <a:buNone/>
                </a:pPr>
                <a:r>
                  <a:rPr lang="en-US" sz="1400" b="1" dirty="0" smtClean="0">
                    <a:solidFill>
                      <a:schemeClr val="tx1"/>
                    </a:solidFill>
                    <a:latin typeface="Arial"/>
                    <a:ea typeface="Arial"/>
                    <a:cs typeface="Arial"/>
                    <a:sym typeface="Arial"/>
                  </a:rPr>
                  <a:t>PT (J) 4</a:t>
                </a:r>
                <a:endParaRPr sz="1400" b="1" dirty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1404;p35">
                <a:extLst>
                  <a:ext uri="{FF2B5EF4-FFF2-40B4-BE49-F238E27FC236}">
                    <a16:creationId xmlns:a16="http://schemas.microsoft.com/office/drawing/2014/main" id="{235936E0-2F88-4ECE-90A6-DE3FC0E3A800}"/>
                  </a:ext>
                </a:extLst>
              </p:cNvPr>
              <p:cNvSpPr txBox="1"/>
              <p:nvPr/>
            </p:nvSpPr>
            <p:spPr>
              <a:xfrm>
                <a:off x="2765130" y="3547565"/>
                <a:ext cx="3518524" cy="2919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lvl="0" algn="ctr"/>
                <a:r>
                  <a:rPr lang="en-US" sz="1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Rosminah</a:t>
                </a:r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binti</a:t>
                </a:r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b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Tamit</a:t>
                </a:r>
                <a:endParaRPr lang="en-US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algn="ctr"/>
                <a:r>
                  <a:rPr lang="en-US" sz="1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 N - T )</a:t>
                </a:r>
                <a: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7" name="Google Shape;1405;p35">
              <a:extLst>
                <a:ext uri="{FF2B5EF4-FFF2-40B4-BE49-F238E27FC236}">
                  <a16:creationId xmlns:a16="http://schemas.microsoft.com/office/drawing/2014/main" id="{3E5772AE-1900-4900-B9B8-DFBA997100A7}"/>
                </a:ext>
              </a:extLst>
            </p:cNvPr>
            <p:cNvSpPr txBox="1"/>
            <p:nvPr/>
          </p:nvSpPr>
          <p:spPr>
            <a:xfrm>
              <a:off x="1833727" y="3204692"/>
              <a:ext cx="2116370" cy="43084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  <a:sym typeface="Arial"/>
                </a:rPr>
                <a:t>03-8885 </a:t>
              </a:r>
              <a:r>
                <a:rPr lang="en-US" sz="1100" dirty="0" smtClean="0">
                  <a:solidFill>
                    <a:schemeClr val="tx1"/>
                  </a:solidFill>
                  <a:sym typeface="Arial"/>
                </a:rPr>
                <a:t>0752</a:t>
              </a:r>
              <a:endParaRPr dirty="0">
                <a:solidFill>
                  <a:schemeClr val="tx1"/>
                </a:solidFill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dirty="0">
                  <a:solidFill>
                    <a:schemeClr val="tx1"/>
                  </a:solidFill>
                </a:rPr>
                <a:t>r</a:t>
              </a:r>
              <a:r>
                <a:rPr lang="en-US" sz="1100" dirty="0" smtClean="0">
                  <a:solidFill>
                    <a:schemeClr val="tx1"/>
                  </a:solidFill>
                </a:rPr>
                <a:t>osminah_tamit</a:t>
              </a:r>
              <a:r>
                <a:rPr lang="en-US" sz="1100" dirty="0" smtClean="0">
                  <a:solidFill>
                    <a:schemeClr val="tx1"/>
                  </a:solidFill>
                  <a:latin typeface="Arial"/>
                  <a:ea typeface="Arial"/>
                  <a:cs typeface="Arial"/>
                  <a:sym typeface="Arial"/>
                </a:rPr>
                <a:t>@moh.gov.my</a:t>
              </a:r>
              <a:endParaRPr sz="110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" name="Google Shape;1407;p35">
              <a:extLst>
                <a:ext uri="{FF2B5EF4-FFF2-40B4-BE49-F238E27FC236}">
                  <a16:creationId xmlns:a16="http://schemas.microsoft.com/office/drawing/2014/main" id="{BB91B1CD-29A1-4E0F-8D6D-959170BE119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2394447" y="1724973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</p:grpSp>
      <p:pic>
        <p:nvPicPr>
          <p:cNvPr id="61" name="Google Shape;1407;p35">
            <a:extLst>
              <a:ext uri="{FF2B5EF4-FFF2-40B4-BE49-F238E27FC236}">
                <a16:creationId xmlns:a16="http://schemas.microsoft.com/office/drawing/2014/main" id="{BB91B1CD-29A1-4E0F-8D6D-959170BE119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79472" y="1773382"/>
            <a:ext cx="982799" cy="982799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334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4564" y="123478"/>
            <a:ext cx="9144000" cy="576064"/>
          </a:xfrm>
        </p:spPr>
        <p:txBody>
          <a:bodyPr/>
          <a:lstStyle/>
          <a:p>
            <a:r>
              <a:rPr lang="en-US" altLang="ko-K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JAWATAN SIMPANAN LATIHAN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11"/>
          </p:nvPr>
        </p:nvSpPr>
        <p:spPr>
          <a:xfrm>
            <a:off x="-4564" y="647001"/>
            <a:ext cx="9144000" cy="288032"/>
          </a:xfrm>
        </p:spPr>
        <p:txBody>
          <a:bodyPr/>
          <a:lstStyle/>
          <a:p>
            <a:r>
              <a:rPr lang="en-MY" i="1" dirty="0"/>
              <a:t>DIREKTORI LAIN-LAIN PEGAWAI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233BE5E-DAA4-4655-893F-4720E0504AF5}"/>
              </a:ext>
            </a:extLst>
          </p:cNvPr>
          <p:cNvGrpSpPr/>
          <p:nvPr/>
        </p:nvGrpSpPr>
        <p:grpSpPr>
          <a:xfrm>
            <a:off x="345893" y="1295057"/>
            <a:ext cx="2534469" cy="2003267"/>
            <a:chOff x="4876284" y="1627977"/>
            <a:chExt cx="2534469" cy="2003267"/>
          </a:xfrm>
        </p:grpSpPr>
        <p:grpSp>
          <p:nvGrpSpPr>
            <p:cNvPr id="177" name="Group 176"/>
            <p:cNvGrpSpPr/>
            <p:nvPr/>
          </p:nvGrpSpPr>
          <p:grpSpPr>
            <a:xfrm>
              <a:off x="4876284" y="1627977"/>
              <a:ext cx="2534469" cy="1647959"/>
              <a:chOff x="3178032" y="2506505"/>
              <a:chExt cx="2787919" cy="1116768"/>
            </a:xfrm>
            <a:noFill/>
          </p:grpSpPr>
          <p:sp>
            <p:nvSpPr>
              <p:cNvPr id="179" name="Text Placeholder 17"/>
              <p:cNvSpPr txBox="1">
                <a:spLocks/>
              </p:cNvSpPr>
              <p:nvPr/>
            </p:nvSpPr>
            <p:spPr>
              <a:xfrm>
                <a:off x="3178032" y="2506505"/>
                <a:ext cx="2787919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KELULUSAN KEMASUKAN </a:t>
                </a:r>
              </a:p>
              <a:p>
                <a:pPr marL="0" indent="0" algn="ctr">
                  <a:buNone/>
                </a:pPr>
                <a:r>
                  <a:rPr lang="en-US" sz="1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cs typeface="Arial" pitchFamily="34" charset="0"/>
                  </a:rPr>
                  <a:t>KE JSL</a:t>
                </a:r>
              </a:p>
            </p:txBody>
          </p:sp>
          <p:sp>
            <p:nvSpPr>
              <p:cNvPr id="180" name="Text Placeholder 18"/>
              <p:cNvSpPr txBox="1">
                <a:spLocks/>
              </p:cNvSpPr>
              <p:nvPr/>
            </p:nvSpPr>
            <p:spPr>
              <a:xfrm>
                <a:off x="3446731" y="3373693"/>
                <a:ext cx="2284694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cs typeface="Arial" pitchFamily="34" charset="0"/>
                  </a:rPr>
                  <a:t>Nur Hanani binti Salamat</a:t>
                </a:r>
              </a:p>
            </p:txBody>
          </p:sp>
        </p:grpSp>
        <p:sp>
          <p:nvSpPr>
            <p:cNvPr id="178" name="TextBox 177"/>
            <p:cNvSpPr txBox="1"/>
            <p:nvPr/>
          </p:nvSpPr>
          <p:spPr>
            <a:xfrm>
              <a:off x="5152311" y="3200357"/>
              <a:ext cx="195620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100" dirty="0">
                  <a:cs typeface="Arial" pitchFamily="34" charset="0"/>
                </a:rPr>
                <a:t>03-8885 0772</a:t>
              </a:r>
            </a:p>
            <a:p>
              <a:pPr algn="ctr"/>
              <a:r>
                <a:rPr lang="en-US" altLang="ko-KR" sz="1100" dirty="0">
                  <a:cs typeface="Arial" pitchFamily="34" charset="0"/>
                </a:rPr>
                <a:t>nurhanani.s@moh.gov.my</a:t>
              </a:r>
              <a:endParaRPr lang="ko-KR" altLang="en-US" sz="1100" dirty="0">
                <a:cs typeface="Arial" pitchFamily="34" charset="0"/>
              </a:endParaRPr>
            </a:p>
          </p:txBody>
        </p:sp>
        <p:pic>
          <p:nvPicPr>
            <p:cNvPr id="189" name="Picture 188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52120" y="1991120"/>
              <a:ext cx="982799" cy="982799"/>
            </a:xfrm>
            <a:prstGeom prst="rect">
              <a:avLst/>
            </a:prstGeo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68C38004-81AA-4210-BD63-87A10DB585BB}"/>
              </a:ext>
            </a:extLst>
          </p:cNvPr>
          <p:cNvSpPr/>
          <p:nvPr/>
        </p:nvSpPr>
        <p:spPr>
          <a:xfrm>
            <a:off x="0" y="4912668"/>
            <a:ext cx="42839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3F3F3F"/>
              </a:buClr>
              <a:buSzPts val="1200"/>
            </a:pPr>
            <a:r>
              <a:rPr lang="fi-FI" sz="900" b="1" i="1" dirty="0">
                <a:solidFill>
                  <a:schemeClr val="accent5">
                    <a:lumMod val="50000"/>
                  </a:schemeClr>
                </a:solidFill>
              </a:rPr>
              <a:t>PROGRAM LATIHAN KEPAKARAN (PENGURUSAN &amp; PROFESIONAL)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8D2FC81-6F0B-4820-8AE9-F3354ABD7656}"/>
              </a:ext>
            </a:extLst>
          </p:cNvPr>
          <p:cNvGrpSpPr/>
          <p:nvPr/>
        </p:nvGrpSpPr>
        <p:grpSpPr>
          <a:xfrm>
            <a:off x="2407930" y="2568777"/>
            <a:ext cx="4359999" cy="2103572"/>
            <a:chOff x="4607486" y="1154580"/>
            <a:chExt cx="4359999" cy="2103572"/>
          </a:xfrm>
        </p:grpSpPr>
        <p:sp>
          <p:nvSpPr>
            <p:cNvPr id="36" name="Text Placeholder 17">
              <a:extLst>
                <a:ext uri="{FF2B5EF4-FFF2-40B4-BE49-F238E27FC236}">
                  <a16:creationId xmlns:a16="http://schemas.microsoft.com/office/drawing/2014/main" id="{766FF3C7-9557-46C8-8CD3-2046F305E314}"/>
                </a:ext>
              </a:extLst>
            </p:cNvPr>
            <p:cNvSpPr txBox="1">
              <a:spLocks/>
            </p:cNvSpPr>
            <p:nvPr/>
          </p:nvSpPr>
          <p:spPr>
            <a:xfrm>
              <a:off x="5102787" y="1154580"/>
              <a:ext cx="3189328" cy="363138"/>
            </a:xfrm>
            <a:prstGeom prst="rect">
              <a:avLst/>
            </a:prstGeom>
            <a:no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URUSAN HRMIS</a:t>
              </a:r>
            </a:p>
            <a:p>
              <a:pPr marL="0" indent="0" algn="ctr">
                <a:buNone/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(SANDANGAN/ CUTI)</a:t>
              </a: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1CFCB05-7191-4BC0-836A-331DE1E6BA66}"/>
                </a:ext>
              </a:extLst>
            </p:cNvPr>
            <p:cNvGrpSpPr/>
            <p:nvPr/>
          </p:nvGrpSpPr>
          <p:grpSpPr>
            <a:xfrm>
              <a:off x="6714446" y="1534687"/>
              <a:ext cx="2253039" cy="1723465"/>
              <a:chOff x="1615451" y="1864643"/>
              <a:chExt cx="2253039" cy="1723465"/>
            </a:xfrm>
          </p:grpSpPr>
          <p:sp>
            <p:nvSpPr>
              <p:cNvPr id="43" name="Text Placeholder 18">
                <a:extLst>
                  <a:ext uri="{FF2B5EF4-FFF2-40B4-BE49-F238E27FC236}">
                    <a16:creationId xmlns:a16="http://schemas.microsoft.com/office/drawing/2014/main" id="{F2A07D6C-6168-4B0A-BD0A-42F5CDF02FF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15451" y="2788929"/>
                <a:ext cx="2253039" cy="368293"/>
              </a:xfrm>
              <a:prstGeom prst="rect">
                <a:avLst/>
              </a:prstGeom>
              <a:no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cs typeface="Arial" pitchFamily="34" charset="0"/>
                  </a:rPr>
                  <a:t>Nor </a:t>
                </a:r>
                <a:r>
                  <a:rPr lang="en-US" sz="1200" b="1" dirty="0" err="1">
                    <a:cs typeface="Arial" pitchFamily="34" charset="0"/>
                  </a:rPr>
                  <a:t>Izzati</a:t>
                </a:r>
                <a:r>
                  <a:rPr lang="en-US" sz="1200" b="1" dirty="0">
                    <a:cs typeface="Arial" pitchFamily="34" charset="0"/>
                  </a:rPr>
                  <a:t> binti Jamal </a:t>
                </a:r>
                <a:r>
                  <a:rPr lang="en-US" sz="1200" b="1" dirty="0" err="1">
                    <a:cs typeface="Arial" pitchFamily="34" charset="0"/>
                  </a:rPr>
                  <a:t>Khuri</a:t>
                </a:r>
                <a:endParaRPr lang="en-US" sz="1200" b="1" dirty="0">
                  <a:cs typeface="Arial" pitchFamily="34" charset="0"/>
                </a:endParaRPr>
              </a:p>
            </p:txBody>
          </p:sp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0D65647A-FF94-4199-AE3C-00F4BB18AB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55213" y="1864643"/>
                <a:ext cx="982799" cy="982799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3822447-532B-459C-A848-C7BA2B799E28}"/>
                  </a:ext>
                </a:extLst>
              </p:cNvPr>
              <p:cNvSpPr txBox="1"/>
              <p:nvPr/>
            </p:nvSpPr>
            <p:spPr>
              <a:xfrm>
                <a:off x="1758342" y="3157222"/>
                <a:ext cx="1835414" cy="430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100" dirty="0">
                    <a:cs typeface="Arial" pitchFamily="34" charset="0"/>
                  </a:rPr>
                  <a:t>03-8885 0600 ext. 6208</a:t>
                </a:r>
              </a:p>
              <a:p>
                <a:pPr algn="ctr"/>
                <a:r>
                  <a:rPr lang="en-US" altLang="ko-KR" sz="1100" dirty="0">
                    <a:cs typeface="Arial" pitchFamily="34" charset="0"/>
                  </a:rPr>
                  <a:t>izzatikhuri@moh.gov.my</a:t>
                </a:r>
                <a:endParaRPr lang="ko-KR" altLang="en-US" sz="1100" dirty="0">
                  <a:cs typeface="Arial" pitchFamily="34" charset="0"/>
                </a:endParaRPr>
              </a:p>
            </p:txBody>
          </p: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FA6336F0-EE57-4855-ABB2-34FBCC8B6E61}"/>
                </a:ext>
              </a:extLst>
            </p:cNvPr>
            <p:cNvGrpSpPr/>
            <p:nvPr/>
          </p:nvGrpSpPr>
          <p:grpSpPr>
            <a:xfrm>
              <a:off x="4607486" y="1517718"/>
              <a:ext cx="2077313" cy="1714576"/>
              <a:chOff x="1559518" y="1901369"/>
              <a:chExt cx="2077313" cy="1714576"/>
            </a:xfrm>
          </p:grpSpPr>
          <p:sp>
            <p:nvSpPr>
              <p:cNvPr id="49" name="Text Placeholder 18">
                <a:extLst>
                  <a:ext uri="{FF2B5EF4-FFF2-40B4-BE49-F238E27FC236}">
                    <a16:creationId xmlns:a16="http://schemas.microsoft.com/office/drawing/2014/main" id="{EB5FAE2B-15D0-4CAC-8A0F-8F2311BFAB3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89165" y="2851088"/>
                <a:ext cx="2047666" cy="368293"/>
              </a:xfrm>
              <a:prstGeom prst="rect">
                <a:avLst/>
              </a:prstGeom>
              <a:no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 err="1">
                    <a:cs typeface="Arial" pitchFamily="34" charset="0"/>
                  </a:rPr>
                  <a:t>Fadilah</a:t>
                </a:r>
                <a:r>
                  <a:rPr lang="en-US" sz="1200" b="1" dirty="0">
                    <a:cs typeface="Arial" pitchFamily="34" charset="0"/>
                  </a:rPr>
                  <a:t> binti Abdul Ghani</a:t>
                </a:r>
              </a:p>
            </p:txBody>
          </p:sp>
          <p:pic>
            <p:nvPicPr>
              <p:cNvPr id="50" name="Picture 49">
                <a:extLst>
                  <a:ext uri="{FF2B5EF4-FFF2-40B4-BE49-F238E27FC236}">
                    <a16:creationId xmlns:a16="http://schemas.microsoft.com/office/drawing/2014/main" id="{130F4BDC-54B1-4BF3-A856-14F8E755A3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72243" y="1901369"/>
                <a:ext cx="982799" cy="982799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</p:pic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A5721DF4-AE95-4A82-90D9-F00EF730D2D2}"/>
                  </a:ext>
                </a:extLst>
              </p:cNvPr>
              <p:cNvSpPr txBox="1"/>
              <p:nvPr/>
            </p:nvSpPr>
            <p:spPr>
              <a:xfrm>
                <a:off x="1559518" y="3185058"/>
                <a:ext cx="2047666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100" dirty="0">
                    <a:cs typeface="Arial" pitchFamily="34" charset="0"/>
                  </a:rPr>
                  <a:t>03-8885 0600 ext. 6199</a:t>
                </a:r>
              </a:p>
              <a:p>
                <a:pPr algn="ctr"/>
                <a:r>
                  <a:rPr lang="en-US" altLang="ko-KR" sz="1100" dirty="0">
                    <a:cs typeface="Arial" pitchFamily="34" charset="0"/>
                  </a:rPr>
                  <a:t>fadilah.ghani@moh.gov.my</a:t>
                </a:r>
                <a:endParaRPr lang="ko-KR" altLang="en-US" sz="1100" dirty="0">
                  <a:cs typeface="Arial" pitchFamily="34" charset="0"/>
                </a:endParaRPr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2FC9C31-416B-46DD-8368-5EB11902C4B6}"/>
              </a:ext>
            </a:extLst>
          </p:cNvPr>
          <p:cNvGrpSpPr/>
          <p:nvPr/>
        </p:nvGrpSpPr>
        <p:grpSpPr>
          <a:xfrm>
            <a:off x="5796136" y="1297556"/>
            <a:ext cx="3189328" cy="2100941"/>
            <a:chOff x="2530648" y="1146961"/>
            <a:chExt cx="3189328" cy="210094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4E72F7E-B5BD-493B-A351-3C4C77170DE6}"/>
                </a:ext>
              </a:extLst>
            </p:cNvPr>
            <p:cNvGrpSpPr/>
            <p:nvPr/>
          </p:nvGrpSpPr>
          <p:grpSpPr>
            <a:xfrm>
              <a:off x="3012153" y="2496718"/>
              <a:ext cx="2166150" cy="751184"/>
              <a:chOff x="1557105" y="2817187"/>
              <a:chExt cx="2166150" cy="751184"/>
            </a:xfrm>
          </p:grpSpPr>
          <p:sp>
            <p:nvSpPr>
              <p:cNvPr id="160" name="Text Placeholder 18"/>
              <p:cNvSpPr txBox="1">
                <a:spLocks/>
              </p:cNvSpPr>
              <p:nvPr/>
            </p:nvSpPr>
            <p:spPr>
              <a:xfrm>
                <a:off x="1557105" y="2817187"/>
                <a:ext cx="2166150" cy="368293"/>
              </a:xfrm>
              <a:prstGeom prst="rect">
                <a:avLst/>
              </a:prstGeom>
              <a:no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cs typeface="Arial" pitchFamily="34" charset="0"/>
                  </a:rPr>
                  <a:t>Noor Azura binti Mad Saad</a:t>
                </a:r>
              </a:p>
            </p:txBody>
          </p:sp>
          <p:sp>
            <p:nvSpPr>
              <p:cNvPr id="196" name="TextBox 195"/>
              <p:cNvSpPr txBox="1"/>
              <p:nvPr/>
            </p:nvSpPr>
            <p:spPr>
              <a:xfrm>
                <a:off x="1675456" y="3137485"/>
                <a:ext cx="1835414" cy="430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100" dirty="0">
                    <a:cs typeface="Arial" pitchFamily="34" charset="0"/>
                  </a:rPr>
                  <a:t>03-8885 0771</a:t>
                </a:r>
              </a:p>
              <a:p>
                <a:pPr algn="ctr"/>
                <a:r>
                  <a:rPr lang="en-US" altLang="ko-KR" sz="1100" dirty="0">
                    <a:cs typeface="Arial" pitchFamily="34" charset="0"/>
                  </a:rPr>
                  <a:t>azura.ms@moh.gov.my</a:t>
                </a:r>
                <a:endParaRPr lang="ko-KR" altLang="en-US" sz="1100" dirty="0">
                  <a:cs typeface="Arial" pitchFamily="34" charset="0"/>
                </a:endParaRPr>
              </a:p>
            </p:txBody>
          </p:sp>
        </p:grpSp>
        <p:sp>
          <p:nvSpPr>
            <p:cNvPr id="52" name="Text Placeholder 17">
              <a:extLst>
                <a:ext uri="{FF2B5EF4-FFF2-40B4-BE49-F238E27FC236}">
                  <a16:creationId xmlns:a16="http://schemas.microsoft.com/office/drawing/2014/main" id="{27D744FF-459D-4C04-8634-5E695E166EDC}"/>
                </a:ext>
              </a:extLst>
            </p:cNvPr>
            <p:cNvSpPr txBox="1">
              <a:spLocks/>
            </p:cNvSpPr>
            <p:nvPr/>
          </p:nvSpPr>
          <p:spPr>
            <a:xfrm>
              <a:off x="2530648" y="1146961"/>
              <a:ext cx="3189328" cy="363138"/>
            </a:xfrm>
            <a:prstGeom prst="rect">
              <a:avLst/>
            </a:prstGeom>
            <a:no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URUSAN HRMIS</a:t>
              </a:r>
            </a:p>
            <a:p>
              <a:pPr marL="0" indent="0" algn="ctr">
                <a:buNone/>
              </a:pPr>
              <a:r>
                <a: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(SANDANGAN/ CUTI/ SARA UBAT)</a:t>
              </a:r>
            </a:p>
          </p:txBody>
        </p:sp>
        <p:pic>
          <p:nvPicPr>
            <p:cNvPr id="53" name="Google Shape;1406;p35">
              <a:extLst>
                <a:ext uri="{FF2B5EF4-FFF2-40B4-BE49-F238E27FC236}">
                  <a16:creationId xmlns:a16="http://schemas.microsoft.com/office/drawing/2014/main" id="{6EF86CAD-1328-4019-AE26-0C151804597C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571800" y="1544227"/>
              <a:ext cx="982799" cy="982799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9922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"/>
          <p:cNvSpPr txBox="1"/>
          <p:nvPr/>
        </p:nvSpPr>
        <p:spPr>
          <a:xfrm>
            <a:off x="0" y="136245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JAWATAN SIMPANAN LATIHAN</a:t>
            </a:r>
            <a:endParaRPr sz="3600"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6" name="Google Shape;176;p4"/>
          <p:cNvGrpSpPr/>
          <p:nvPr/>
        </p:nvGrpSpPr>
        <p:grpSpPr>
          <a:xfrm>
            <a:off x="1475656" y="1093671"/>
            <a:ext cx="6552728" cy="914400"/>
            <a:chOff x="1151472" y="3187501"/>
            <a:chExt cx="6552728" cy="914400"/>
          </a:xfrm>
        </p:grpSpPr>
        <p:sp>
          <p:nvSpPr>
            <p:cNvPr id="177" name="Google Shape;177;p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4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0" name="Google Shape;180;p4"/>
          <p:cNvSpPr/>
          <p:nvPr/>
        </p:nvSpPr>
        <p:spPr>
          <a:xfrm>
            <a:off x="1717350" y="1297016"/>
            <a:ext cx="40318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1" name="Google Shape;181;p4"/>
          <p:cNvGrpSpPr/>
          <p:nvPr/>
        </p:nvGrpSpPr>
        <p:grpSpPr>
          <a:xfrm>
            <a:off x="2590873" y="1273712"/>
            <a:ext cx="4752528" cy="546274"/>
            <a:chOff x="2299400" y="1781114"/>
            <a:chExt cx="4576856" cy="546274"/>
          </a:xfrm>
        </p:grpSpPr>
        <p:sp>
          <p:nvSpPr>
            <p:cNvPr id="182" name="Google Shape;182;p4"/>
            <p:cNvSpPr txBox="1"/>
            <p:nvPr/>
          </p:nvSpPr>
          <p:spPr>
            <a:xfrm>
              <a:off x="2299400" y="1781114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PENAWARAN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4"/>
            <p:cNvSpPr txBox="1"/>
            <p:nvPr/>
          </p:nvSpPr>
          <p:spPr>
            <a:xfrm>
              <a:off x="2299400" y="2050389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 telah menerima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surat tawaran sementara / rasmi tajaan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4" name="Google Shape;184;p4"/>
          <p:cNvGrpSpPr/>
          <p:nvPr/>
        </p:nvGrpSpPr>
        <p:grpSpPr>
          <a:xfrm>
            <a:off x="1472650" y="2016698"/>
            <a:ext cx="6552728" cy="914400"/>
            <a:chOff x="1151472" y="3187501"/>
            <a:chExt cx="6552728" cy="914400"/>
          </a:xfrm>
        </p:grpSpPr>
        <p:sp>
          <p:nvSpPr>
            <p:cNvPr id="185" name="Google Shape;185;p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4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8" name="Google Shape;188;p4"/>
          <p:cNvGrpSpPr/>
          <p:nvPr/>
        </p:nvGrpSpPr>
        <p:grpSpPr>
          <a:xfrm>
            <a:off x="1469644" y="2939725"/>
            <a:ext cx="6552728" cy="914400"/>
            <a:chOff x="1151472" y="3187501"/>
            <a:chExt cx="6552728" cy="914400"/>
          </a:xfrm>
        </p:grpSpPr>
        <p:sp>
          <p:nvSpPr>
            <p:cNvPr id="189" name="Google Shape;189;p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92" name="Google Shape;192;p4"/>
          <p:cNvGrpSpPr/>
          <p:nvPr/>
        </p:nvGrpSpPr>
        <p:grpSpPr>
          <a:xfrm>
            <a:off x="1466638" y="3862752"/>
            <a:ext cx="6552728" cy="914400"/>
            <a:chOff x="1151472" y="3187501"/>
            <a:chExt cx="6552728" cy="914400"/>
          </a:xfrm>
        </p:grpSpPr>
        <p:sp>
          <p:nvSpPr>
            <p:cNvPr id="193" name="Google Shape;193;p4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4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381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6" name="Google Shape;196;p4"/>
          <p:cNvSpPr/>
          <p:nvPr/>
        </p:nvSpPr>
        <p:spPr>
          <a:xfrm>
            <a:off x="1717350" y="2221538"/>
            <a:ext cx="40318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7" name="Google Shape;197;p4"/>
          <p:cNvGrpSpPr/>
          <p:nvPr/>
        </p:nvGrpSpPr>
        <p:grpSpPr>
          <a:xfrm>
            <a:off x="2590873" y="2198234"/>
            <a:ext cx="4752528" cy="546274"/>
            <a:chOff x="2299400" y="1781114"/>
            <a:chExt cx="4576856" cy="546274"/>
          </a:xfrm>
        </p:grpSpPr>
        <p:sp>
          <p:nvSpPr>
            <p:cNvPr id="198" name="Google Shape;198;p4"/>
            <p:cNvSpPr txBox="1"/>
            <p:nvPr/>
          </p:nvSpPr>
          <p:spPr>
            <a:xfrm>
              <a:off x="2299400" y="1781114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JAWATAN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4"/>
            <p:cNvSpPr txBox="1"/>
            <p:nvPr/>
          </p:nvSpPr>
          <p:spPr>
            <a:xfrm>
              <a:off x="2299400" y="2050389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Terbuka kepada Pegawai dari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Kumpulan P&amp;P / Pelaksana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0" name="Google Shape;200;p4"/>
          <p:cNvSpPr/>
          <p:nvPr/>
        </p:nvSpPr>
        <p:spPr>
          <a:xfrm>
            <a:off x="1717350" y="3146060"/>
            <a:ext cx="40318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1" name="Google Shape;201;p4"/>
          <p:cNvGrpSpPr/>
          <p:nvPr/>
        </p:nvGrpSpPr>
        <p:grpSpPr>
          <a:xfrm>
            <a:off x="2590873" y="3122756"/>
            <a:ext cx="4752528" cy="546274"/>
            <a:chOff x="2299400" y="1781114"/>
            <a:chExt cx="4576856" cy="546274"/>
          </a:xfrm>
        </p:grpSpPr>
        <p:sp>
          <p:nvSpPr>
            <p:cNvPr id="202" name="Google Shape;202;p4"/>
            <p:cNvSpPr txBox="1"/>
            <p:nvPr/>
          </p:nvSpPr>
          <p:spPr>
            <a:xfrm>
              <a:off x="2299400" y="1781114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TEMPOH PENGAJIAN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4"/>
            <p:cNvSpPr txBox="1"/>
            <p:nvPr/>
          </p:nvSpPr>
          <p:spPr>
            <a:xfrm>
              <a:off x="2299400" y="2050389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Tempoh pengajian hendaklah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melebihi / masih berbaki 12 bulan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4" name="Google Shape;204;p4"/>
          <p:cNvSpPr/>
          <p:nvPr/>
        </p:nvSpPr>
        <p:spPr>
          <a:xfrm>
            <a:off x="1717350" y="4070582"/>
            <a:ext cx="40318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 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5" name="Google Shape;205;p4"/>
          <p:cNvGrpSpPr/>
          <p:nvPr/>
        </p:nvGrpSpPr>
        <p:grpSpPr>
          <a:xfrm>
            <a:off x="2539229" y="4050716"/>
            <a:ext cx="4804172" cy="542836"/>
            <a:chOff x="2249665" y="1784552"/>
            <a:chExt cx="4626591" cy="542836"/>
          </a:xfrm>
        </p:grpSpPr>
        <p:sp>
          <p:nvSpPr>
            <p:cNvPr id="206" name="Google Shape;206;p4"/>
            <p:cNvSpPr txBox="1"/>
            <p:nvPr/>
          </p:nvSpPr>
          <p:spPr>
            <a:xfrm>
              <a:off x="2249665" y="1784552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KELULUSAN</a:t>
              </a:r>
              <a:endParaRPr sz="12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4"/>
            <p:cNvSpPr txBox="1"/>
            <p:nvPr/>
          </p:nvSpPr>
          <p:spPr>
            <a:xfrm>
              <a:off x="2299400" y="2050389"/>
              <a:ext cx="4576856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Tertakluk kepada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keputusan Mesyuarat 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dan jumlah </a:t>
              </a:r>
              <a:r>
                <a:rPr lang="en-US" sz="12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kekosongan</a:t>
              </a: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8" name="Google Shape;208;p4"/>
          <p:cNvSpPr txBox="1"/>
          <p:nvPr/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SYARAT-SYARAT PENEMPATAN KE JSL</a:t>
            </a:r>
            <a:endParaRPr sz="140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4"/>
          <p:cNvSpPr/>
          <p:nvPr/>
        </p:nvSpPr>
        <p:spPr>
          <a:xfrm flipH="1">
            <a:off x="8630659" y="4587974"/>
            <a:ext cx="432048" cy="504056"/>
          </a:xfrm>
          <a:prstGeom prst="rtTriangle">
            <a:avLst/>
          </a:prstGeom>
          <a:solidFill>
            <a:srgbClr val="F8B2A3">
              <a:alpha val="5098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5" name="Google Shape;1425;p37"/>
          <p:cNvSpPr txBox="1">
            <a:spLocks noGrp="1"/>
          </p:cNvSpPr>
          <p:nvPr>
            <p:ph type="body" idx="1"/>
          </p:nvPr>
        </p:nvSpPr>
        <p:spPr>
          <a:xfrm>
            <a:off x="2699792" y="3829794"/>
            <a:ext cx="3585690" cy="576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/>
              <a:t>TERIMA KASIH</a:t>
            </a:r>
            <a:endParaRPr/>
          </a:p>
        </p:txBody>
      </p:sp>
      <p:sp>
        <p:nvSpPr>
          <p:cNvPr id="1426" name="Google Shape;1426;p37"/>
          <p:cNvSpPr txBox="1">
            <a:spLocks noGrp="1"/>
          </p:cNvSpPr>
          <p:nvPr>
            <p:ph type="body" idx="2"/>
          </p:nvPr>
        </p:nvSpPr>
        <p:spPr>
          <a:xfrm>
            <a:off x="2368326" y="4408531"/>
            <a:ext cx="440734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b="1" dirty="0"/>
              <a:t>JAWATAN SIMPANAN LATIHAN | </a:t>
            </a:r>
            <a:r>
              <a:rPr lang="en-US" b="1" dirty="0" smtClean="0"/>
              <a:t>25 </a:t>
            </a:r>
            <a:r>
              <a:rPr lang="en-US" b="1" dirty="0"/>
              <a:t>JUN </a:t>
            </a:r>
            <a:r>
              <a:rPr lang="en-US" b="1" dirty="0" smtClean="0"/>
              <a:t>2024</a:t>
            </a:r>
            <a:endParaRPr b="1" dirty="0"/>
          </a:p>
        </p:txBody>
      </p:sp>
      <p:sp>
        <p:nvSpPr>
          <p:cNvPr id="1427" name="Google Shape;1427;p37"/>
          <p:cNvSpPr/>
          <p:nvPr/>
        </p:nvSpPr>
        <p:spPr>
          <a:xfrm>
            <a:off x="4242791" y="1739280"/>
            <a:ext cx="658417" cy="792088"/>
          </a:xfrm>
          <a:custGeom>
            <a:avLst/>
            <a:gdLst/>
            <a:ahLst/>
            <a:cxnLst/>
            <a:rect l="l" t="t" r="r" b="b"/>
            <a:pathLst>
              <a:path w="2671236" h="3213546" extrusionOk="0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4" name="Google Shape;214;p5"/>
          <p:cNvCxnSpPr/>
          <p:nvPr/>
        </p:nvCxnSpPr>
        <p:spPr>
          <a:xfrm>
            <a:off x="601605" y="2123516"/>
            <a:ext cx="7992888" cy="0"/>
          </a:xfrm>
          <a:prstGeom prst="straightConnector1">
            <a:avLst/>
          </a:prstGeom>
          <a:noFill/>
          <a:ln w="25400" cap="flat" cmpd="sng">
            <a:solidFill>
              <a:schemeClr val="accent6"/>
            </a:solidFill>
            <a:prstDash val="dot"/>
            <a:round/>
            <a:headEnd type="oval" w="med" len="med"/>
            <a:tailEnd type="oval" w="med" len="med"/>
          </a:ln>
        </p:spPr>
      </p:cxnSp>
      <p:sp>
        <p:nvSpPr>
          <p:cNvPr id="215" name="Google Shape;215;p5"/>
          <p:cNvSpPr txBox="1">
            <a:spLocks noGrp="1"/>
          </p:cNvSpPr>
          <p:nvPr>
            <p:ph type="body" idx="1"/>
          </p:nvPr>
        </p:nvSpPr>
        <p:spPr>
          <a:xfrm>
            <a:off x="-4564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JAWATAN SIMPANAN LATIHAN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6" name="Google Shape;216;p5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 i="1"/>
              <a:t>KEMASUKAN KE JSL</a:t>
            </a:r>
            <a:endParaRPr i="1"/>
          </a:p>
        </p:txBody>
      </p:sp>
      <p:grpSp>
        <p:nvGrpSpPr>
          <p:cNvPr id="217" name="Google Shape;217;p5"/>
          <p:cNvGrpSpPr/>
          <p:nvPr/>
        </p:nvGrpSpPr>
        <p:grpSpPr>
          <a:xfrm>
            <a:off x="1175029" y="1727472"/>
            <a:ext cx="792088" cy="792088"/>
            <a:chOff x="1835696" y="2517293"/>
            <a:chExt cx="792088" cy="792088"/>
          </a:xfrm>
        </p:grpSpPr>
        <p:sp>
          <p:nvSpPr>
            <p:cNvPr id="218" name="Google Shape;218;p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lt1"/>
            </a:solidFill>
            <a:ln w="38100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0" name="Google Shape;220;p5"/>
          <p:cNvGrpSpPr/>
          <p:nvPr/>
        </p:nvGrpSpPr>
        <p:grpSpPr>
          <a:xfrm>
            <a:off x="2681951" y="1727472"/>
            <a:ext cx="792088" cy="792088"/>
            <a:chOff x="1835696" y="2517293"/>
            <a:chExt cx="792088" cy="792088"/>
          </a:xfrm>
        </p:grpSpPr>
        <p:sp>
          <p:nvSpPr>
            <p:cNvPr id="221" name="Google Shape;221;p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lt1"/>
            </a:solidFill>
            <a:ln w="38100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3" name="Google Shape;223;p5"/>
          <p:cNvGrpSpPr/>
          <p:nvPr/>
        </p:nvGrpSpPr>
        <p:grpSpPr>
          <a:xfrm>
            <a:off x="4194119" y="1727472"/>
            <a:ext cx="792088" cy="792088"/>
            <a:chOff x="1835696" y="2517293"/>
            <a:chExt cx="792088" cy="792088"/>
          </a:xfrm>
        </p:grpSpPr>
        <p:sp>
          <p:nvSpPr>
            <p:cNvPr id="224" name="Google Shape;224;p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lt1"/>
            </a:solidFill>
            <a:ln w="381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5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6" name="Google Shape;226;p5"/>
          <p:cNvGrpSpPr/>
          <p:nvPr/>
        </p:nvGrpSpPr>
        <p:grpSpPr>
          <a:xfrm>
            <a:off x="5706287" y="1727472"/>
            <a:ext cx="792088" cy="792088"/>
            <a:chOff x="1835696" y="2517293"/>
            <a:chExt cx="792088" cy="792088"/>
          </a:xfrm>
        </p:grpSpPr>
        <p:sp>
          <p:nvSpPr>
            <p:cNvPr id="227" name="Google Shape;227;p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lt1"/>
            </a:solidFill>
            <a:ln w="381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9" name="Google Shape;229;p5"/>
          <p:cNvGrpSpPr/>
          <p:nvPr/>
        </p:nvGrpSpPr>
        <p:grpSpPr>
          <a:xfrm>
            <a:off x="7154904" y="1626452"/>
            <a:ext cx="979994" cy="979994"/>
            <a:chOff x="1835696" y="2517293"/>
            <a:chExt cx="792088" cy="792088"/>
          </a:xfrm>
        </p:grpSpPr>
        <p:sp>
          <p:nvSpPr>
            <p:cNvPr id="230" name="Google Shape;230;p5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lt1"/>
            </a:solidFill>
            <a:ln w="381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2" name="Google Shape;232;p5"/>
          <p:cNvSpPr txBox="1"/>
          <p:nvPr/>
        </p:nvSpPr>
        <p:spPr>
          <a:xfrm>
            <a:off x="1162468" y="1259097"/>
            <a:ext cx="8172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1800" b="1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5"/>
          <p:cNvSpPr txBox="1"/>
          <p:nvPr/>
        </p:nvSpPr>
        <p:spPr>
          <a:xfrm>
            <a:off x="2669389" y="1259097"/>
            <a:ext cx="8172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1800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5"/>
          <p:cNvSpPr txBox="1"/>
          <p:nvPr/>
        </p:nvSpPr>
        <p:spPr>
          <a:xfrm>
            <a:off x="4176310" y="1259097"/>
            <a:ext cx="8172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800" b="1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5"/>
          <p:cNvSpPr txBox="1"/>
          <p:nvPr/>
        </p:nvSpPr>
        <p:spPr>
          <a:xfrm>
            <a:off x="5683231" y="1259097"/>
            <a:ext cx="8172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8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5"/>
          <p:cNvSpPr txBox="1"/>
          <p:nvPr/>
        </p:nvSpPr>
        <p:spPr>
          <a:xfrm>
            <a:off x="7236296" y="1259097"/>
            <a:ext cx="81721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8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5"/>
          <p:cNvSpPr/>
          <p:nvPr/>
        </p:nvSpPr>
        <p:spPr>
          <a:xfrm rot="8100000">
            <a:off x="4476548" y="1994301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 extrusionOk="0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5"/>
          <p:cNvSpPr/>
          <p:nvPr/>
        </p:nvSpPr>
        <p:spPr>
          <a:xfrm rot="-5400000">
            <a:off x="5945782" y="1969087"/>
            <a:ext cx="313098" cy="313303"/>
          </a:xfrm>
          <a:custGeom>
            <a:avLst/>
            <a:gdLst/>
            <a:ahLst/>
            <a:cxnLst/>
            <a:rect l="l" t="t" r="r" b="b"/>
            <a:pathLst>
              <a:path w="3185463" h="3187558" extrusionOk="0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9" name="Google Shape;239;p5"/>
          <p:cNvGrpSpPr/>
          <p:nvPr/>
        </p:nvGrpSpPr>
        <p:grpSpPr>
          <a:xfrm>
            <a:off x="819950" y="2699257"/>
            <a:ext cx="1502246" cy="1147633"/>
            <a:chOff x="496119" y="2469560"/>
            <a:chExt cx="1752190" cy="1147633"/>
          </a:xfrm>
        </p:grpSpPr>
        <p:sp>
          <p:nvSpPr>
            <p:cNvPr id="240" name="Google Shape;240;p5"/>
            <p:cNvSpPr txBox="1"/>
            <p:nvPr/>
          </p:nvSpPr>
          <p:spPr>
            <a:xfrm>
              <a:off x="496119" y="2724641"/>
              <a:ext cx="1752190" cy="89255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Senarai Pegawai Yang Diluluskan Cuti Belajar dan HLP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 dirty="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PK2, BPL</a:t>
              </a:r>
              <a:endParaRPr sz="1400" b="1" dirty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2" name="Google Shape;242;p5"/>
          <p:cNvGrpSpPr/>
          <p:nvPr/>
        </p:nvGrpSpPr>
        <p:grpSpPr>
          <a:xfrm>
            <a:off x="2326872" y="2699257"/>
            <a:ext cx="1502246" cy="1347688"/>
            <a:chOff x="496119" y="2469560"/>
            <a:chExt cx="1752190" cy="1347688"/>
          </a:xfrm>
        </p:grpSpPr>
        <p:sp>
          <p:nvSpPr>
            <p:cNvPr id="243" name="Google Shape;243;p5"/>
            <p:cNvSpPr txBox="1"/>
            <p:nvPr/>
          </p:nvSpPr>
          <p:spPr>
            <a:xfrm>
              <a:off x="496119" y="2724641"/>
              <a:ext cx="1752190" cy="10926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Senarai Pegawai Yang Diluluskan Cuti Belajar dan HLP dihantar kepada Program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BPL, Program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5" name="Google Shape;245;p5"/>
          <p:cNvGrpSpPr/>
          <p:nvPr/>
        </p:nvGrpSpPr>
        <p:grpSpPr>
          <a:xfrm>
            <a:off x="3833794" y="2699257"/>
            <a:ext cx="1502246" cy="1347688"/>
            <a:chOff x="496119" y="2469560"/>
            <a:chExt cx="1752190" cy="1347688"/>
          </a:xfrm>
        </p:grpSpPr>
        <p:sp>
          <p:nvSpPr>
            <p:cNvPr id="246" name="Google Shape;246;p5"/>
            <p:cNvSpPr txBox="1"/>
            <p:nvPr/>
          </p:nvSpPr>
          <p:spPr>
            <a:xfrm>
              <a:off x="496119" y="2724641"/>
              <a:ext cx="1752190" cy="10926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Pegawai-pegawai yang layak akan dipertimbangkan penempatan ke JSL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J/K Mesyuarat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8" name="Google Shape;248;p5"/>
          <p:cNvGrpSpPr/>
          <p:nvPr/>
        </p:nvGrpSpPr>
        <p:grpSpPr>
          <a:xfrm>
            <a:off x="5340716" y="2699257"/>
            <a:ext cx="1502246" cy="1547743"/>
            <a:chOff x="496119" y="2469560"/>
            <a:chExt cx="1752190" cy="1547743"/>
          </a:xfrm>
        </p:grpSpPr>
        <p:sp>
          <p:nvSpPr>
            <p:cNvPr id="249" name="Google Shape;249;p5"/>
            <p:cNvSpPr txBox="1"/>
            <p:nvPr/>
          </p:nvSpPr>
          <p:spPr>
            <a:xfrm>
              <a:off x="496119" y="2724641"/>
              <a:ext cx="1752190" cy="12926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Edaran Surat Kelulusan Penempatan ke JSL kepada Jabatan dan pegawai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PK1, BPL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1" name="Google Shape;251;p5"/>
          <p:cNvGrpSpPr/>
          <p:nvPr/>
        </p:nvGrpSpPr>
        <p:grpSpPr>
          <a:xfrm>
            <a:off x="6893778" y="2699257"/>
            <a:ext cx="1502246" cy="1347688"/>
            <a:chOff x="496119" y="2469560"/>
            <a:chExt cx="1752190" cy="1347688"/>
          </a:xfrm>
        </p:grpSpPr>
        <p:sp>
          <p:nvSpPr>
            <p:cNvPr id="252" name="Google Shape;252;p5"/>
            <p:cNvSpPr txBox="1"/>
            <p:nvPr/>
          </p:nvSpPr>
          <p:spPr>
            <a:xfrm>
              <a:off x="496119" y="2724641"/>
              <a:ext cx="1752190" cy="10926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Penghantaran BPK dan dokumen berkaitan kepada JSL</a:t>
              </a:r>
              <a:endParaRPr sz="13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5"/>
            <p:cNvSpPr txBox="1"/>
            <p:nvPr/>
          </p:nvSpPr>
          <p:spPr>
            <a:xfrm>
              <a:off x="496119" y="2469560"/>
              <a:ext cx="1752190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400" b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PTJ</a:t>
              </a:r>
              <a:endParaRPr sz="1400" b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4" name="Google Shape;254;p5"/>
          <p:cNvSpPr/>
          <p:nvPr/>
        </p:nvSpPr>
        <p:spPr>
          <a:xfrm>
            <a:off x="1463396" y="1967666"/>
            <a:ext cx="248440" cy="295814"/>
          </a:xfrm>
          <a:custGeom>
            <a:avLst/>
            <a:gdLst/>
            <a:ahLst/>
            <a:cxnLst/>
            <a:rect l="l" t="t" r="r" b="b"/>
            <a:pathLst>
              <a:path w="2721114" h="3240000" extrusionOk="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5"/>
          <p:cNvSpPr/>
          <p:nvPr/>
        </p:nvSpPr>
        <p:spPr>
          <a:xfrm>
            <a:off x="2918921" y="1971467"/>
            <a:ext cx="318146" cy="292013"/>
          </a:xfrm>
          <a:custGeom>
            <a:avLst/>
            <a:gdLst/>
            <a:ahLst/>
            <a:cxnLst/>
            <a:rect l="l" t="t" r="r" b="b"/>
            <a:pathLst>
              <a:path w="3240000" h="3240000" extrusionOk="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5"/>
          <p:cNvSpPr/>
          <p:nvPr/>
        </p:nvSpPr>
        <p:spPr>
          <a:xfrm>
            <a:off x="7464838" y="1943974"/>
            <a:ext cx="360125" cy="337109"/>
          </a:xfrm>
          <a:custGeom>
            <a:avLst/>
            <a:gdLst/>
            <a:ahLst/>
            <a:cxnLst/>
            <a:rect l="l" t="t" r="r" b="b"/>
            <a:pathLst>
              <a:path w="3239999" h="3032924" extrusionOk="0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5"/>
          <p:cNvSpPr/>
          <p:nvPr/>
        </p:nvSpPr>
        <p:spPr>
          <a:xfrm flipH="1">
            <a:off x="8630659" y="4587974"/>
            <a:ext cx="432048" cy="504056"/>
          </a:xfrm>
          <a:prstGeom prst="rtTriangle">
            <a:avLst/>
          </a:prstGeom>
          <a:solidFill>
            <a:srgbClr val="F8B2A3">
              <a:alpha val="5098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6"/>
          <p:cNvSpPr txBox="1">
            <a:spLocks noGrp="1"/>
          </p:cNvSpPr>
          <p:nvPr>
            <p:ph type="body" idx="1"/>
          </p:nvPr>
        </p:nvSpPr>
        <p:spPr>
          <a:xfrm>
            <a:off x="3923928" y="2329438"/>
            <a:ext cx="4930200" cy="473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TANGGUNGJAWAB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JAWATAN SIMPANAN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LATIHAN (JSL)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3" name="Google Shape;263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9712" y="2154552"/>
            <a:ext cx="823347" cy="8233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27"/>
          <p:cNvSpPr txBox="1">
            <a:spLocks noGrp="1"/>
          </p:cNvSpPr>
          <p:nvPr>
            <p:ph type="body" idx="1"/>
          </p:nvPr>
        </p:nvSpPr>
        <p:spPr>
          <a:xfrm>
            <a:off x="1384748" y="243284"/>
            <a:ext cx="5952047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PERANAN SEBAGAI KETUA JABATAN</a:t>
            </a:r>
          </a:p>
        </p:txBody>
      </p:sp>
      <p:sp>
        <p:nvSpPr>
          <p:cNvPr id="1142" name="Google Shape;1142;p27"/>
          <p:cNvSpPr txBox="1">
            <a:spLocks noGrp="1"/>
          </p:cNvSpPr>
          <p:nvPr>
            <p:ph type="body" idx="2"/>
          </p:nvPr>
        </p:nvSpPr>
        <p:spPr>
          <a:xfrm>
            <a:off x="0" y="878624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i="1" dirty="0"/>
              <a:t>JAWATAN SIMPANAN LATIHAN</a:t>
            </a:r>
          </a:p>
        </p:txBody>
      </p:sp>
      <p:sp>
        <p:nvSpPr>
          <p:cNvPr id="1143" name="Google Shape;1143;p27"/>
          <p:cNvSpPr/>
          <p:nvPr/>
        </p:nvSpPr>
        <p:spPr>
          <a:xfrm>
            <a:off x="1691680" y="1243914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E4DEDFC-C70D-4D6E-8937-5867386DC419}"/>
              </a:ext>
            </a:extLst>
          </p:cNvPr>
          <p:cNvGrpSpPr/>
          <p:nvPr/>
        </p:nvGrpSpPr>
        <p:grpSpPr>
          <a:xfrm>
            <a:off x="611560" y="840634"/>
            <a:ext cx="1386670" cy="439280"/>
            <a:chOff x="29311" y="1564052"/>
            <a:chExt cx="1386670" cy="439280"/>
          </a:xfrm>
        </p:grpSpPr>
        <p:pic>
          <p:nvPicPr>
            <p:cNvPr id="12" name="Google Shape;966;p22">
              <a:extLst>
                <a:ext uri="{FF2B5EF4-FFF2-40B4-BE49-F238E27FC236}">
                  <a16:creationId xmlns:a16="http://schemas.microsoft.com/office/drawing/2014/main" id="{872F23C0-945D-4F27-A154-79B49A6B2EEE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9311" y="1564052"/>
              <a:ext cx="439280" cy="43928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41D5AD6-41FE-4311-8E3A-1C206DC2F113}"/>
                </a:ext>
              </a:extLst>
            </p:cNvPr>
            <p:cNvSpPr/>
            <p:nvPr/>
          </p:nvSpPr>
          <p:spPr>
            <a:xfrm>
              <a:off x="373708" y="1637666"/>
              <a:ext cx="104227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just"/>
              <a:r>
                <a:rPr lang="en-US" b="1" dirty="0">
                  <a:solidFill>
                    <a:srgbClr val="FF0000"/>
                  </a:solidFill>
                </a:rPr>
                <a:t>PENTING!</a:t>
              </a:r>
              <a:endParaRPr lang="en-US" dirty="0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91E522CB-7006-4031-AFBE-7BFF269ABE45}"/>
              </a:ext>
            </a:extLst>
          </p:cNvPr>
          <p:cNvGrpSpPr/>
          <p:nvPr/>
        </p:nvGrpSpPr>
        <p:grpSpPr>
          <a:xfrm>
            <a:off x="179512" y="1434466"/>
            <a:ext cx="8189258" cy="3311653"/>
            <a:chOff x="271174" y="1434466"/>
            <a:chExt cx="8189258" cy="3311653"/>
          </a:xfrm>
        </p:grpSpPr>
        <p:sp>
          <p:nvSpPr>
            <p:cNvPr id="1144" name="Google Shape;1144;p27"/>
            <p:cNvSpPr txBox="1"/>
            <p:nvPr/>
          </p:nvSpPr>
          <p:spPr>
            <a:xfrm>
              <a:off x="1135270" y="1434466"/>
              <a:ext cx="7325162" cy="66937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285750" marR="0" lvl="0" indent="-285750" algn="just" rtl="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Setelah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diluluskan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penempatan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ke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Jawatan Simpanan Latihan, </a:t>
              </a:r>
              <a:r>
                <a:rPr lang="en-US" sz="1250" b="1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BPL </a:t>
              </a:r>
              <a:r>
                <a:rPr lang="en-US" sz="1250" b="1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berperanan</a:t>
              </a:r>
              <a:r>
                <a:rPr lang="en-US" sz="1250" b="1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selaku</a:t>
              </a:r>
              <a:r>
                <a:rPr lang="en-US" sz="1250" b="1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Ketua</a:t>
              </a:r>
              <a:r>
                <a:rPr lang="en-US" sz="1250" b="1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Jabatan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bagi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menguruskan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urusan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bayaran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emolumen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serta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urusan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dirty="0" err="1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perkhidmatan</a:t>
              </a:r>
              <a:r>
                <a:rPr lang="en-US" sz="1250" dirty="0">
                  <a:solidFill>
                    <a:schemeClr val="tx1"/>
                  </a:solidFill>
                  <a:latin typeface="Arial"/>
                  <a:cs typeface="Arial"/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kecuali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bagi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urusan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perkhidmatan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yang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telah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diberikan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penurunan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kuasa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  <a:sym typeface="Arial"/>
                </a:rPr>
                <a:t>melulus</a:t>
              </a:r>
              <a:r>
                <a:rPr lang="en-US" sz="1250" b="1" dirty="0">
                  <a:solidFill>
                    <a:schemeClr val="tx1"/>
                  </a:solidFill>
                  <a:sym typeface="Arial"/>
                </a:rPr>
                <a:t>. </a:t>
              </a:r>
              <a:endParaRPr lang="en-US" sz="125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Google Shape;1144;p27">
              <a:extLst>
                <a:ext uri="{FF2B5EF4-FFF2-40B4-BE49-F238E27FC236}">
                  <a16:creationId xmlns:a16="http://schemas.microsoft.com/office/drawing/2014/main" id="{7252AAF8-828F-4449-A79A-BD203620199C}"/>
                </a:ext>
              </a:extLst>
            </p:cNvPr>
            <p:cNvSpPr txBox="1"/>
            <p:nvPr/>
          </p:nvSpPr>
          <p:spPr>
            <a:xfrm>
              <a:off x="271174" y="2222392"/>
              <a:ext cx="7059144" cy="252372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US" sz="1250" b="1" dirty="0">
                <a:solidFill>
                  <a:srgbClr val="3F3F3F"/>
                </a:solidFill>
              </a:endParaRPr>
            </a:p>
            <a:p>
              <a:pPr marL="228600" lvl="2" indent="-228600" algn="just">
                <a:buAutoNum type="arabicPeriod"/>
              </a:pPr>
              <a:r>
                <a:rPr lang="en-US" sz="1250" b="1" dirty="0" err="1">
                  <a:solidFill>
                    <a:schemeClr val="tx1"/>
                  </a:solidFill>
                </a:rPr>
                <a:t>Kelulusan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Permohonan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Perjalanan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Ke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Luar</a:t>
              </a:r>
              <a:r>
                <a:rPr lang="en-US" sz="1250" b="1" dirty="0">
                  <a:solidFill>
                    <a:schemeClr val="tx1"/>
                  </a:solidFill>
                </a:rPr>
                <a:t> Negara </a:t>
              </a:r>
              <a:r>
                <a:rPr lang="en-US" sz="1250" b="1" dirty="0" err="1">
                  <a:solidFill>
                    <a:schemeClr val="tx1"/>
                  </a:solidFill>
                </a:rPr>
                <a:t>Atas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Urusan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Persendirian</a:t>
              </a:r>
              <a:endParaRPr lang="en-US" sz="1250" b="1" dirty="0">
                <a:solidFill>
                  <a:schemeClr val="tx1"/>
                </a:solidFill>
              </a:endParaRPr>
            </a:p>
            <a:p>
              <a:pPr marL="228600" lvl="2" indent="-228600" algn="just">
                <a:buAutoNum type="arabicPeriod"/>
              </a:pPr>
              <a:endParaRPr lang="en-US" sz="800" b="1" dirty="0">
                <a:solidFill>
                  <a:schemeClr val="tx1"/>
                </a:solidFill>
              </a:endParaRPr>
            </a:p>
            <a:p>
              <a:pPr marL="228600" lvl="2" indent="-228600" algn="just">
                <a:buAutoNum type="arabicPeriod"/>
              </a:pPr>
              <a:r>
                <a:rPr lang="en-US" sz="1250" b="1" dirty="0" err="1">
                  <a:solidFill>
                    <a:schemeClr val="tx1"/>
                  </a:solidFill>
                </a:rPr>
                <a:t>Kemudahan</a:t>
              </a:r>
              <a:r>
                <a:rPr lang="en-US" sz="1250" b="1" dirty="0">
                  <a:solidFill>
                    <a:schemeClr val="tx1"/>
                  </a:solidFill>
                </a:rPr>
                <a:t> </a:t>
              </a:r>
              <a:r>
                <a:rPr lang="en-US" sz="1250" b="1" dirty="0" err="1">
                  <a:solidFill>
                    <a:schemeClr val="tx1"/>
                  </a:solidFill>
                </a:rPr>
                <a:t>Cuti</a:t>
              </a:r>
              <a:r>
                <a:rPr lang="en-US" sz="1250" b="1" dirty="0">
                  <a:solidFill>
                    <a:schemeClr val="tx1"/>
                  </a:solidFill>
                </a:rPr>
                <a:t> - SURAT PEKELILING KETUA SETIAUSAHA BILANGAN 1 TAHUN 2019</a:t>
              </a: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dirty="0" err="1">
                  <a:solidFill>
                    <a:srgbClr val="002060"/>
                  </a:solidFill>
                </a:rPr>
                <a:t>Cuti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Tanpa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Gaji</a:t>
              </a:r>
              <a:r>
                <a:rPr lang="en-US" sz="1250" dirty="0">
                  <a:solidFill>
                    <a:srgbClr val="002060"/>
                  </a:solidFill>
                </a:rPr>
                <a:t> (</a:t>
              </a:r>
              <a:r>
                <a:rPr lang="en-US" sz="1250" dirty="0" err="1">
                  <a:solidFill>
                    <a:srgbClr val="002060"/>
                  </a:solidFill>
                </a:rPr>
                <a:t>Persendirian</a:t>
              </a:r>
              <a:r>
                <a:rPr lang="en-US" sz="1250" dirty="0">
                  <a:solidFill>
                    <a:srgbClr val="002060"/>
                  </a:solidFill>
                </a:rPr>
                <a:t>)</a:t>
              </a: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dirty="0" err="1">
                  <a:solidFill>
                    <a:srgbClr val="002060"/>
                  </a:solidFill>
                </a:rPr>
                <a:t>Cuti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Separuh</a:t>
              </a:r>
              <a:r>
                <a:rPr lang="en-US" sz="1250" dirty="0">
                  <a:solidFill>
                    <a:srgbClr val="002060"/>
                  </a:solidFill>
                </a:rPr>
                <a:t> Gaji 14 </a:t>
              </a:r>
              <a:r>
                <a:rPr lang="en-US" sz="1250" dirty="0" err="1">
                  <a:solidFill>
                    <a:srgbClr val="002060"/>
                  </a:solidFill>
                </a:rPr>
                <a:t>hari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pertama</a:t>
              </a:r>
              <a:endParaRPr lang="en-US" sz="1250" dirty="0">
                <a:solidFill>
                  <a:srgbClr val="002060"/>
                </a:solidFill>
              </a:endParaRP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dirty="0" err="1">
                  <a:solidFill>
                    <a:srgbClr val="002060"/>
                  </a:solidFill>
                </a:rPr>
                <a:t>Cuti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Sakit</a:t>
              </a:r>
              <a:r>
                <a:rPr lang="en-US" sz="1250" dirty="0">
                  <a:solidFill>
                    <a:srgbClr val="002060"/>
                  </a:solidFill>
                </a:rPr>
                <a:t> 90 </a:t>
              </a:r>
              <a:r>
                <a:rPr lang="en-US" sz="1250" dirty="0" err="1">
                  <a:solidFill>
                    <a:srgbClr val="002060"/>
                  </a:solidFill>
                </a:rPr>
                <a:t>hari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pertama</a:t>
              </a:r>
              <a:endParaRPr lang="en-US" sz="1250" dirty="0">
                <a:solidFill>
                  <a:srgbClr val="002060"/>
                </a:solidFill>
              </a:endParaRP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b="1" dirty="0" err="1">
                  <a:solidFill>
                    <a:srgbClr val="002060"/>
                  </a:solidFill>
                </a:rPr>
                <a:t>Cuti</a:t>
              </a:r>
              <a:r>
                <a:rPr lang="en-US" sz="1250" b="1" dirty="0">
                  <a:solidFill>
                    <a:srgbClr val="002060"/>
                  </a:solidFill>
                </a:rPr>
                <a:t> Haji</a:t>
              </a: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dirty="0" err="1">
                  <a:solidFill>
                    <a:srgbClr val="002060"/>
                  </a:solidFill>
                </a:rPr>
                <a:t>Cuti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Tibi</a:t>
              </a:r>
              <a:r>
                <a:rPr lang="en-US" sz="1250" dirty="0">
                  <a:solidFill>
                    <a:srgbClr val="002060"/>
                  </a:solidFill>
                </a:rPr>
                <a:t>, </a:t>
              </a:r>
              <a:r>
                <a:rPr lang="en-US" sz="1250" dirty="0" err="1">
                  <a:solidFill>
                    <a:srgbClr val="002060"/>
                  </a:solidFill>
                </a:rPr>
                <a:t>Kusta</a:t>
              </a:r>
              <a:r>
                <a:rPr lang="en-US" sz="1250" dirty="0">
                  <a:solidFill>
                    <a:srgbClr val="002060"/>
                  </a:solidFill>
                </a:rPr>
                <a:t>, </a:t>
              </a:r>
              <a:r>
                <a:rPr lang="en-US" sz="1250" dirty="0" err="1">
                  <a:solidFill>
                    <a:srgbClr val="002060"/>
                  </a:solidFill>
                </a:rPr>
                <a:t>Barah</a:t>
              </a:r>
              <a:endParaRPr lang="en-US" sz="1250" dirty="0">
                <a:solidFill>
                  <a:srgbClr val="002060"/>
                </a:solidFill>
              </a:endParaRP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b="1" dirty="0" err="1">
                  <a:solidFill>
                    <a:srgbClr val="002060"/>
                  </a:solidFill>
                </a:rPr>
                <a:t>Cuti</a:t>
              </a:r>
              <a:r>
                <a:rPr lang="en-US" sz="1250" b="1" dirty="0">
                  <a:solidFill>
                    <a:srgbClr val="002060"/>
                  </a:solidFill>
                </a:rPr>
                <a:t> </a:t>
              </a:r>
              <a:r>
                <a:rPr lang="en-US" sz="1250" b="1" dirty="0" err="1">
                  <a:solidFill>
                    <a:srgbClr val="002060"/>
                  </a:solidFill>
                </a:rPr>
                <a:t>Tanpa</a:t>
              </a:r>
              <a:r>
                <a:rPr lang="en-US" sz="1250" b="1" dirty="0">
                  <a:solidFill>
                    <a:srgbClr val="002060"/>
                  </a:solidFill>
                </a:rPr>
                <a:t> Gaji </a:t>
              </a:r>
              <a:r>
                <a:rPr lang="en-US" sz="1250" b="1" dirty="0" err="1">
                  <a:solidFill>
                    <a:srgbClr val="002060"/>
                  </a:solidFill>
                </a:rPr>
                <a:t>Menjaga</a:t>
              </a:r>
              <a:r>
                <a:rPr lang="en-US" sz="1250" b="1" dirty="0">
                  <a:solidFill>
                    <a:srgbClr val="002060"/>
                  </a:solidFill>
                </a:rPr>
                <a:t> </a:t>
              </a:r>
              <a:r>
                <a:rPr lang="en-US" sz="1250" b="1" dirty="0" err="1">
                  <a:solidFill>
                    <a:srgbClr val="002060"/>
                  </a:solidFill>
                </a:rPr>
                <a:t>Anak</a:t>
              </a:r>
              <a:endParaRPr lang="en-US" sz="1250" b="1" dirty="0">
                <a:solidFill>
                  <a:srgbClr val="002060"/>
                </a:solidFill>
              </a:endParaRP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dirty="0" err="1">
                  <a:solidFill>
                    <a:srgbClr val="002060"/>
                  </a:solidFill>
                </a:rPr>
                <a:t>Cuti</a:t>
              </a:r>
              <a:r>
                <a:rPr lang="en-US" sz="1250" dirty="0">
                  <a:solidFill>
                    <a:srgbClr val="002060"/>
                  </a:solidFill>
                </a:rPr>
                <a:t> </a:t>
              </a:r>
              <a:r>
                <a:rPr lang="en-US" sz="1250" dirty="0" err="1">
                  <a:solidFill>
                    <a:srgbClr val="002060"/>
                  </a:solidFill>
                </a:rPr>
                <a:t>Umrah</a:t>
              </a:r>
              <a:endParaRPr lang="en-US" sz="1250" dirty="0">
                <a:solidFill>
                  <a:srgbClr val="002060"/>
                </a:solidFill>
              </a:endParaRP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b="1" dirty="0" err="1">
                  <a:solidFill>
                    <a:srgbClr val="002060"/>
                  </a:solidFill>
                </a:rPr>
                <a:t>Cuti</a:t>
              </a:r>
              <a:r>
                <a:rPr lang="en-US" sz="1250" b="1" dirty="0">
                  <a:solidFill>
                    <a:srgbClr val="002060"/>
                  </a:solidFill>
                </a:rPr>
                <a:t> </a:t>
              </a:r>
              <a:r>
                <a:rPr lang="en-US" sz="1250" b="1" dirty="0" err="1">
                  <a:solidFill>
                    <a:srgbClr val="002060"/>
                  </a:solidFill>
                </a:rPr>
                <a:t>Bersalin</a:t>
              </a:r>
              <a:endParaRPr lang="en-US" sz="1250" b="1" dirty="0">
                <a:solidFill>
                  <a:srgbClr val="002060"/>
                </a:solidFill>
              </a:endParaRPr>
            </a:p>
            <a:p>
              <a:pPr marL="628650" lvl="3" indent="-171450" algn="just">
                <a:buFont typeface="Arial" panose="020B0604020202020204" pitchFamily="34" charset="0"/>
                <a:buChar char="•"/>
              </a:pPr>
              <a:r>
                <a:rPr lang="en-US" sz="1250" dirty="0" err="1">
                  <a:solidFill>
                    <a:srgbClr val="002060"/>
                  </a:solidFill>
                </a:rPr>
                <a:t>Cuti</a:t>
              </a:r>
              <a:r>
                <a:rPr lang="en-US" sz="1250" dirty="0">
                  <a:solidFill>
                    <a:srgbClr val="002060"/>
                  </a:solidFill>
                </a:rPr>
                <a:t> Agama</a:t>
              </a:r>
            </a:p>
          </p:txBody>
        </p:sp>
      </p:grpSp>
      <p:sp>
        <p:nvSpPr>
          <p:cNvPr id="4" name="Right Brace 3"/>
          <p:cNvSpPr/>
          <p:nvPr/>
        </p:nvSpPr>
        <p:spPr>
          <a:xfrm>
            <a:off x="6698596" y="2463219"/>
            <a:ext cx="1080120" cy="235915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7802749" y="3411964"/>
            <a:ext cx="11320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KELULUSAN</a:t>
            </a:r>
          </a:p>
          <a:p>
            <a:pPr lvl="0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PENYELIA </a:t>
            </a:r>
            <a:endParaRPr lang="en-US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85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7"/>
          <p:cNvSpPr txBox="1"/>
          <p:nvPr/>
        </p:nvSpPr>
        <p:spPr>
          <a:xfrm>
            <a:off x="0" y="136245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Arial"/>
              <a:buNone/>
            </a:pPr>
            <a:r>
              <a:rPr lang="en-US" sz="3600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JAWATAN SIMPANAN LATIHAN</a:t>
            </a:r>
            <a:endParaRPr sz="3600"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7"/>
          <p:cNvSpPr txBox="1"/>
          <p:nvPr/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URUSAN PERKHIDMATAN</a:t>
            </a:r>
            <a:endParaRPr sz="140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70" name="Google Shape;270;p7"/>
          <p:cNvGrpSpPr/>
          <p:nvPr/>
        </p:nvGrpSpPr>
        <p:grpSpPr>
          <a:xfrm>
            <a:off x="1043608" y="1203598"/>
            <a:ext cx="2485482" cy="512753"/>
            <a:chOff x="1438446" y="2995100"/>
            <a:chExt cx="2485482" cy="512753"/>
          </a:xfrm>
        </p:grpSpPr>
        <p:sp>
          <p:nvSpPr>
            <p:cNvPr id="271" name="Google Shape;271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Pembayaran Gaji dan Elaun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4" name="Google Shape;274;p7"/>
          <p:cNvGrpSpPr/>
          <p:nvPr/>
        </p:nvGrpSpPr>
        <p:grpSpPr>
          <a:xfrm>
            <a:off x="1033051" y="1805807"/>
            <a:ext cx="2485482" cy="512753"/>
            <a:chOff x="1438446" y="2995100"/>
            <a:chExt cx="2485482" cy="512753"/>
          </a:xfrm>
        </p:grpSpPr>
        <p:sp>
          <p:nvSpPr>
            <p:cNvPr id="275" name="Google Shape;275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Kenaikan Pangkat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78" name="Google Shape;278;p7"/>
          <p:cNvGrpSpPr/>
          <p:nvPr/>
        </p:nvGrpSpPr>
        <p:grpSpPr>
          <a:xfrm>
            <a:off x="1029678" y="2446829"/>
            <a:ext cx="2485482" cy="512753"/>
            <a:chOff x="1438446" y="2995100"/>
            <a:chExt cx="2485482" cy="512753"/>
          </a:xfrm>
        </p:grpSpPr>
        <p:sp>
          <p:nvSpPr>
            <p:cNvPr id="279" name="Google Shape;279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Pengemaskinian BPK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86" name="Google Shape;286;p7"/>
          <p:cNvGrpSpPr/>
          <p:nvPr/>
        </p:nvGrpSpPr>
        <p:grpSpPr>
          <a:xfrm>
            <a:off x="1047056" y="3865275"/>
            <a:ext cx="2485482" cy="512753"/>
            <a:chOff x="1438446" y="2995100"/>
            <a:chExt cx="2485482" cy="512753"/>
          </a:xfrm>
        </p:grpSpPr>
        <p:sp>
          <p:nvSpPr>
            <p:cNvPr id="287" name="Google Shape;287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Sara Ubat / Pinjaman Perumahan / Telefon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0" name="Google Shape;290;p7"/>
          <p:cNvGrpSpPr/>
          <p:nvPr/>
        </p:nvGrpSpPr>
        <p:grpSpPr>
          <a:xfrm>
            <a:off x="3655555" y="1203598"/>
            <a:ext cx="2485482" cy="512753"/>
            <a:chOff x="1438446" y="2995100"/>
            <a:chExt cx="2485482" cy="512753"/>
          </a:xfrm>
        </p:grpSpPr>
        <p:sp>
          <p:nvSpPr>
            <p:cNvPr id="291" name="Google Shape;291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Pengisytiharan harta melalui HRMIS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4" name="Google Shape;294;p7"/>
          <p:cNvGrpSpPr/>
          <p:nvPr/>
        </p:nvGrpSpPr>
        <p:grpSpPr>
          <a:xfrm>
            <a:off x="3644998" y="1805807"/>
            <a:ext cx="2485482" cy="512753"/>
            <a:chOff x="1438446" y="2995100"/>
            <a:chExt cx="2485482" cy="512753"/>
          </a:xfrm>
        </p:grpSpPr>
        <p:sp>
          <p:nvSpPr>
            <p:cNvPr id="295" name="Google Shape;295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Urusan Cuti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8" name="Google Shape;298;p7"/>
          <p:cNvGrpSpPr/>
          <p:nvPr/>
        </p:nvGrpSpPr>
        <p:grpSpPr>
          <a:xfrm>
            <a:off x="3641625" y="2446829"/>
            <a:ext cx="2485482" cy="512753"/>
            <a:chOff x="1438446" y="2995100"/>
            <a:chExt cx="2485482" cy="512753"/>
          </a:xfrm>
        </p:grpSpPr>
        <p:sp>
          <p:nvSpPr>
            <p:cNvPr id="299" name="Google Shape;299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 i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Guarantee Letter </a:t>
              </a: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(GL)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2" name="Google Shape;302;p7"/>
          <p:cNvGrpSpPr/>
          <p:nvPr/>
        </p:nvGrpSpPr>
        <p:grpSpPr>
          <a:xfrm>
            <a:off x="3641625" y="3156052"/>
            <a:ext cx="2485482" cy="512753"/>
            <a:chOff x="1438446" y="2995100"/>
            <a:chExt cx="2485482" cy="512753"/>
          </a:xfrm>
        </p:grpSpPr>
        <p:sp>
          <p:nvSpPr>
            <p:cNvPr id="303" name="Google Shape;303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Pengesahan Majikan Urusan Pinjaman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6" name="Google Shape;306;p7"/>
          <p:cNvGrpSpPr/>
          <p:nvPr/>
        </p:nvGrpSpPr>
        <p:grpSpPr>
          <a:xfrm>
            <a:off x="3659003" y="3865275"/>
            <a:ext cx="2485482" cy="512753"/>
            <a:chOff x="1438446" y="2995100"/>
            <a:chExt cx="2485482" cy="512753"/>
          </a:xfrm>
        </p:grpSpPr>
        <p:sp>
          <p:nvSpPr>
            <p:cNvPr id="307" name="Google Shape;307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Kemudahan Bagi Yang Bertukar Wilayah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0" name="Google Shape;310;p7"/>
          <p:cNvGrpSpPr/>
          <p:nvPr/>
        </p:nvGrpSpPr>
        <p:grpSpPr>
          <a:xfrm>
            <a:off x="6267502" y="1203598"/>
            <a:ext cx="2485482" cy="512753"/>
            <a:chOff x="1438446" y="2995100"/>
            <a:chExt cx="2485482" cy="512753"/>
          </a:xfrm>
        </p:grpSpPr>
        <p:sp>
          <p:nvSpPr>
            <p:cNvPr id="311" name="Google Shape;311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Peletakan Jawatan Pegawai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4" name="Google Shape;314;p7"/>
          <p:cNvGrpSpPr/>
          <p:nvPr/>
        </p:nvGrpSpPr>
        <p:grpSpPr>
          <a:xfrm>
            <a:off x="6256945" y="1805807"/>
            <a:ext cx="2485482" cy="512753"/>
            <a:chOff x="1438446" y="2995100"/>
            <a:chExt cx="2485482" cy="512753"/>
          </a:xfrm>
        </p:grpSpPr>
        <p:sp>
          <p:nvSpPr>
            <p:cNvPr id="315" name="Google Shape;315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Pengurusan Tatatertib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8" name="Google Shape;318;p7"/>
          <p:cNvGrpSpPr/>
          <p:nvPr/>
        </p:nvGrpSpPr>
        <p:grpSpPr>
          <a:xfrm>
            <a:off x="6267502" y="2446829"/>
            <a:ext cx="2485482" cy="512753"/>
            <a:chOff x="1438446" y="2995100"/>
            <a:chExt cx="2485482" cy="512753"/>
          </a:xfrm>
        </p:grpSpPr>
        <p:sp>
          <p:nvSpPr>
            <p:cNvPr id="319" name="Google Shape;319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Permohonan Ke Luar Negara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2" name="Google Shape;322;p7"/>
          <p:cNvGrpSpPr/>
          <p:nvPr/>
        </p:nvGrpSpPr>
        <p:grpSpPr>
          <a:xfrm>
            <a:off x="6253572" y="3156052"/>
            <a:ext cx="2485482" cy="512753"/>
            <a:chOff x="1438446" y="2995100"/>
            <a:chExt cx="2485482" cy="512753"/>
          </a:xfrm>
        </p:grpSpPr>
        <p:sp>
          <p:nvSpPr>
            <p:cNvPr id="323" name="Google Shape;323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Perakuan Amalan Perubatan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26" name="Google Shape;326;p7"/>
          <p:cNvGrpSpPr/>
          <p:nvPr/>
        </p:nvGrpSpPr>
        <p:grpSpPr>
          <a:xfrm>
            <a:off x="1043608" y="3156249"/>
            <a:ext cx="2485482" cy="512753"/>
            <a:chOff x="1438446" y="2995100"/>
            <a:chExt cx="2485482" cy="512753"/>
          </a:xfrm>
        </p:grpSpPr>
        <p:sp>
          <p:nvSpPr>
            <p:cNvPr id="327" name="Google Shape;327;p7"/>
            <p:cNvSpPr/>
            <p:nvPr/>
          </p:nvSpPr>
          <p:spPr>
            <a:xfrm>
              <a:off x="1708926" y="3084556"/>
              <a:ext cx="2215002" cy="403743"/>
            </a:xfrm>
            <a:prstGeom prst="homePlate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7"/>
            <p:cNvSpPr/>
            <p:nvPr/>
          </p:nvSpPr>
          <p:spPr>
            <a:xfrm>
              <a:off x="1708927" y="3049605"/>
              <a:ext cx="2070986" cy="403743"/>
            </a:xfrm>
            <a:prstGeom prst="homePlate">
              <a:avLst>
                <a:gd name="adj" fmla="val 50000"/>
              </a:avLst>
            </a:prstGeom>
            <a:solidFill>
              <a:schemeClr val="lt1"/>
            </a:solidFill>
            <a:ln w="254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Urusan Lapor Diri</a:t>
              </a:r>
              <a:endParaRPr sz="11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7"/>
            <p:cNvSpPr/>
            <p:nvPr/>
          </p:nvSpPr>
          <p:spPr>
            <a:xfrm>
              <a:off x="1438446" y="2995100"/>
              <a:ext cx="512754" cy="512753"/>
            </a:xfrm>
            <a:prstGeom prst="diamond">
              <a:avLst/>
            </a:prstGeom>
            <a:gradFill>
              <a:gsLst>
                <a:gs pos="0">
                  <a:srgbClr val="3E4D4D"/>
                </a:gs>
                <a:gs pos="80000">
                  <a:srgbClr val="516666"/>
                </a:gs>
                <a:gs pos="100000">
                  <a:srgbClr val="516767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5400000" algn="t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0" name="Google Shape;330;p7"/>
          <p:cNvSpPr/>
          <p:nvPr/>
        </p:nvSpPr>
        <p:spPr>
          <a:xfrm flipH="1">
            <a:off x="8630659" y="4587974"/>
            <a:ext cx="432048" cy="504056"/>
          </a:xfrm>
          <a:prstGeom prst="rtTriangle">
            <a:avLst/>
          </a:prstGeom>
          <a:solidFill>
            <a:srgbClr val="F8B2A3">
              <a:alpha val="5098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sz="1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9"/>
          <p:cNvSpPr txBox="1">
            <a:spLocks noGrp="1"/>
          </p:cNvSpPr>
          <p:nvPr>
            <p:ph type="body" idx="1"/>
          </p:nvPr>
        </p:nvSpPr>
        <p:spPr>
          <a:xfrm>
            <a:off x="0" y="12347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PEMBAYARAN GAJI DAN ELAUN</a:t>
            </a:r>
            <a:endParaRPr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3" name="Google Shape;403;p9"/>
          <p:cNvSpPr txBox="1">
            <a:spLocks noGrp="1"/>
          </p:cNvSpPr>
          <p:nvPr>
            <p:ph type="body" idx="2"/>
          </p:nvPr>
        </p:nvSpPr>
        <p:spPr>
          <a:xfrm>
            <a:off x="0" y="699542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None/>
            </a:pPr>
            <a:r>
              <a:rPr lang="en-US"/>
              <a:t>PENYELARASAN EMOLUMEN</a:t>
            </a:r>
            <a:endParaRPr/>
          </a:p>
        </p:txBody>
      </p:sp>
      <p:sp>
        <p:nvSpPr>
          <p:cNvPr id="404" name="Google Shape;404;p9"/>
          <p:cNvSpPr/>
          <p:nvPr/>
        </p:nvSpPr>
        <p:spPr>
          <a:xfrm>
            <a:off x="3895357" y="1594523"/>
            <a:ext cx="1340281" cy="1340281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9"/>
          <p:cNvSpPr/>
          <p:nvPr/>
        </p:nvSpPr>
        <p:spPr>
          <a:xfrm>
            <a:off x="3895357" y="3057894"/>
            <a:ext cx="1340281" cy="1340281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9"/>
          <p:cNvSpPr/>
          <p:nvPr/>
        </p:nvSpPr>
        <p:spPr>
          <a:xfrm>
            <a:off x="3150894" y="2322019"/>
            <a:ext cx="1340281" cy="1340281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9"/>
          <p:cNvSpPr/>
          <p:nvPr/>
        </p:nvSpPr>
        <p:spPr>
          <a:xfrm>
            <a:off x="4660513" y="2322019"/>
            <a:ext cx="1340281" cy="1340281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9"/>
          <p:cNvSpPr/>
          <p:nvPr/>
        </p:nvSpPr>
        <p:spPr>
          <a:xfrm>
            <a:off x="3629566" y="2561355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9"/>
          <p:cNvSpPr/>
          <p:nvPr/>
        </p:nvSpPr>
        <p:spPr>
          <a:xfrm>
            <a:off x="4134693" y="3057894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9"/>
          <p:cNvSpPr/>
          <p:nvPr/>
        </p:nvSpPr>
        <p:spPr>
          <a:xfrm>
            <a:off x="4660513" y="2561355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9"/>
          <p:cNvSpPr/>
          <p:nvPr/>
        </p:nvSpPr>
        <p:spPr>
          <a:xfrm>
            <a:off x="4134693" y="2073195"/>
            <a:ext cx="861609" cy="861609"/>
          </a:xfrm>
          <a:prstGeom prst="diamond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2" name="Google Shape;412;p9"/>
          <p:cNvGrpSpPr/>
          <p:nvPr/>
        </p:nvGrpSpPr>
        <p:grpSpPr>
          <a:xfrm>
            <a:off x="6148861" y="2559955"/>
            <a:ext cx="2743619" cy="863358"/>
            <a:chOff x="803640" y="3362835"/>
            <a:chExt cx="2179895" cy="863358"/>
          </a:xfrm>
        </p:grpSpPr>
        <p:sp>
          <p:nvSpPr>
            <p:cNvPr id="413" name="Google Shape;413;p9"/>
            <p:cNvSpPr txBox="1"/>
            <p:nvPr/>
          </p:nvSpPr>
          <p:spPr>
            <a:xfrm>
              <a:off x="803640" y="3579862"/>
              <a:ext cx="2179895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Urusan pembayaran melalui potongan gaji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i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Contoh : Bayaran LPPSA; Zakat dll  </a:t>
              </a:r>
              <a:endParaRPr sz="1200" b="1" i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u="sng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POTONGAN GAJI</a:t>
              </a:r>
              <a:endParaRPr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5" name="Google Shape;415;p9"/>
          <p:cNvGrpSpPr/>
          <p:nvPr/>
        </p:nvGrpSpPr>
        <p:grpSpPr>
          <a:xfrm>
            <a:off x="430969" y="2559955"/>
            <a:ext cx="2592287" cy="678692"/>
            <a:chOff x="803640" y="3362835"/>
            <a:chExt cx="2059657" cy="678692"/>
          </a:xfrm>
        </p:grpSpPr>
        <p:sp>
          <p:nvSpPr>
            <p:cNvPr id="416" name="Google Shape;416;p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Penyelarasan Emolumen kerana Kenaikan Pangkat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u="sng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KENAIKAN PANGKAT</a:t>
              </a:r>
              <a:endParaRPr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18" name="Google Shape;418;p9"/>
          <p:cNvGrpSpPr/>
          <p:nvPr/>
        </p:nvGrpSpPr>
        <p:grpSpPr>
          <a:xfrm>
            <a:off x="5436097" y="3667000"/>
            <a:ext cx="3305051" cy="1417356"/>
            <a:chOff x="803640" y="3362835"/>
            <a:chExt cx="2625971" cy="1417356"/>
          </a:xfrm>
        </p:grpSpPr>
        <p:sp>
          <p:nvSpPr>
            <p:cNvPr id="419" name="Google Shape;419;p9"/>
            <p:cNvSpPr txBox="1"/>
            <p:nvPr/>
          </p:nvSpPr>
          <p:spPr>
            <a:xfrm>
              <a:off x="803640" y="3579862"/>
              <a:ext cx="2625971" cy="12003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Penyelarasan / Kutipan semula Emolumen kesan cuti atau urusan perkhidmatan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i="1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Contoh : Perubahan Fasiliti latihan; diluluskan CBBP bagi attachment luar Negara; Cuti Sakit melebihi 28 hari berturut-turut dll</a:t>
              </a:r>
              <a:endParaRPr sz="1200" b="1" i="1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u="sng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KESAN CUTI / PERKHIDMATAN</a:t>
              </a:r>
              <a:endParaRPr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21" name="Google Shape;421;p9"/>
          <p:cNvGrpSpPr/>
          <p:nvPr/>
        </p:nvGrpSpPr>
        <p:grpSpPr>
          <a:xfrm>
            <a:off x="1115616" y="1416780"/>
            <a:ext cx="2593940" cy="678692"/>
            <a:chOff x="803640" y="3362835"/>
            <a:chExt cx="2060970" cy="678692"/>
          </a:xfrm>
        </p:grpSpPr>
        <p:sp>
          <p:nvSpPr>
            <p:cNvPr id="422" name="Google Shape;422;p9"/>
            <p:cNvSpPr txBox="1"/>
            <p:nvPr/>
          </p:nvSpPr>
          <p:spPr>
            <a:xfrm>
              <a:off x="803640" y="3579862"/>
              <a:ext cx="2060970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Penyelarasan Emolumen kerana Kenaikan Gaji Tahunan (KGT).  </a:t>
              </a:r>
              <a:endParaRPr sz="120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u="sng">
                  <a:solidFill>
                    <a:srgbClr val="3F3F3F"/>
                  </a:solidFill>
                  <a:latin typeface="Arial"/>
                  <a:ea typeface="Arial"/>
                  <a:cs typeface="Arial"/>
                  <a:sym typeface="Arial"/>
                </a:rPr>
                <a:t>PERGERAKAN GAJI TAHUNAN</a:t>
              </a:r>
              <a:endParaRPr sz="1200" b="1" u="sng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4" name="Google Shape;424;p9"/>
          <p:cNvSpPr txBox="1"/>
          <p:nvPr/>
        </p:nvSpPr>
        <p:spPr>
          <a:xfrm>
            <a:off x="3840392" y="2668994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sz="3600" b="1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9"/>
          <p:cNvSpPr txBox="1"/>
          <p:nvPr/>
        </p:nvSpPr>
        <p:spPr>
          <a:xfrm>
            <a:off x="4782695" y="2668994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3600" b="1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9"/>
          <p:cNvSpPr txBox="1"/>
          <p:nvPr/>
        </p:nvSpPr>
        <p:spPr>
          <a:xfrm>
            <a:off x="4282672" y="3138619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36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9"/>
          <p:cNvSpPr txBox="1"/>
          <p:nvPr/>
        </p:nvSpPr>
        <p:spPr>
          <a:xfrm>
            <a:off x="4282672" y="2202748"/>
            <a:ext cx="5551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sz="3600" b="1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8" name="Google Shape;42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88322" y="1306491"/>
            <a:ext cx="601920" cy="60192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429" name="Google Shape;429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216151">
            <a:off x="683568" y="2167399"/>
            <a:ext cx="681680" cy="68168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430" name="Google Shape;430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601527" y="2070427"/>
            <a:ext cx="694782" cy="69478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pic>
        <p:nvPicPr>
          <p:cNvPr id="431" name="Google Shape;431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flipH="1">
            <a:off x="4837860" y="4005055"/>
            <a:ext cx="606757" cy="60675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sp>
        <p:nvSpPr>
          <p:cNvPr id="33" name="Google Shape;1146;p27"/>
          <p:cNvSpPr/>
          <p:nvPr/>
        </p:nvSpPr>
        <p:spPr>
          <a:xfrm flipH="1">
            <a:off x="8623343" y="4586725"/>
            <a:ext cx="432048" cy="504056"/>
          </a:xfrm>
          <a:prstGeom prst="rtTriangle">
            <a:avLst/>
          </a:prstGeom>
          <a:solidFill>
            <a:srgbClr val="F8B2A3">
              <a:alpha val="5098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47;p27"/>
          <p:cNvSpPr txBox="1"/>
          <p:nvPr/>
        </p:nvSpPr>
        <p:spPr>
          <a:xfrm>
            <a:off x="8741148" y="4807357"/>
            <a:ext cx="354584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2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27"/>
          <p:cNvSpPr txBox="1">
            <a:spLocks noGrp="1"/>
          </p:cNvSpPr>
          <p:nvPr>
            <p:ph type="body" idx="1"/>
          </p:nvPr>
        </p:nvSpPr>
        <p:spPr>
          <a:xfrm>
            <a:off x="-9906" y="478248"/>
            <a:ext cx="91440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None/>
            </a:pPr>
            <a:r>
              <a:rPr lang="en-US" b="1" dirty="0">
                <a:solidFill>
                  <a:srgbClr val="3F3F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PEMBAYARAN GAJI DAN ELAUN</a:t>
            </a:r>
            <a:endParaRPr b="1" dirty="0">
              <a:solidFill>
                <a:srgbClr val="3F3F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2" name="Google Shape;1142;p27"/>
          <p:cNvSpPr txBox="1">
            <a:spLocks noGrp="1"/>
          </p:cNvSpPr>
          <p:nvPr>
            <p:ph type="body" idx="2"/>
          </p:nvPr>
        </p:nvSpPr>
        <p:spPr>
          <a:xfrm>
            <a:off x="6325" y="1020948"/>
            <a:ext cx="914400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</a:pPr>
            <a:r>
              <a:rPr lang="en-US" i="1" dirty="0"/>
              <a:t>PROGRAM LATIHAN SUBKEPAKARAN</a:t>
            </a:r>
          </a:p>
        </p:txBody>
      </p:sp>
      <p:sp>
        <p:nvSpPr>
          <p:cNvPr id="1143" name="Google Shape;1143;p27"/>
          <p:cNvSpPr/>
          <p:nvPr/>
        </p:nvSpPr>
        <p:spPr>
          <a:xfrm>
            <a:off x="1691680" y="1339611"/>
            <a:ext cx="590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4" name="Google Shape;1144;p27"/>
          <p:cNvSpPr txBox="1"/>
          <p:nvPr/>
        </p:nvSpPr>
        <p:spPr>
          <a:xfrm>
            <a:off x="1547664" y="1597012"/>
            <a:ext cx="6984776" cy="2185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PENTING!</a:t>
            </a:r>
            <a:endParaRPr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Bagi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Pegawai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yang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akan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bertukar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penempatan</a:t>
            </a:r>
            <a:r>
              <a:rPr lang="en-US" sz="1200" dirty="0">
                <a:solidFill>
                  <a:srgbClr val="3F3F3F"/>
                </a:solidFill>
              </a:rPr>
              <a:t> / </a:t>
            </a:r>
            <a:r>
              <a:rPr lang="en-US" sz="1200" dirty="0" err="1">
                <a:solidFill>
                  <a:srgbClr val="3F3F3F"/>
                </a:solidFill>
              </a:rPr>
              <a:t>wilayah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tempat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bertugas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pada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awal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pelan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latihan</a:t>
            </a:r>
            <a:r>
              <a:rPr lang="en-US" sz="1200" dirty="0">
                <a:solidFill>
                  <a:srgbClr val="3F3F3F"/>
                </a:solidFill>
              </a:rPr>
              <a:t>, </a:t>
            </a:r>
            <a:r>
              <a:rPr lang="en-US" sz="1200" dirty="0" err="1">
                <a:solidFill>
                  <a:srgbClr val="3F3F3F"/>
                </a:solidFill>
              </a:rPr>
              <a:t>p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egawai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perlu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memastikan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Jabatan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menyelaras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elaun-elaun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berkelayakan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mulai</a:t>
            </a:r>
            <a:r>
              <a:rPr lang="en-US" sz="1200" b="1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tarikh</a:t>
            </a:r>
            <a:r>
              <a:rPr lang="en-US" sz="1200" b="1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memulakan</a:t>
            </a:r>
            <a:r>
              <a:rPr lang="en-US" sz="1200" b="1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latihan</a:t>
            </a:r>
            <a:r>
              <a:rPr lang="en-US" sz="1200" b="1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b="1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Subkepakaran</a:t>
            </a:r>
            <a:r>
              <a:rPr lang="en-US" sz="1200" b="1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bagi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mengelakkan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lebihan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bayaran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elaun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tidak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berkelayakan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dan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kutipan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semula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secara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sekali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3F3F3F"/>
                </a:solidFill>
                <a:latin typeface="Arial"/>
                <a:cs typeface="Arial"/>
                <a:sym typeface="Arial"/>
              </a:rPr>
              <a:t>gus</a:t>
            </a:r>
            <a:r>
              <a:rPr lang="en-US" sz="1200" dirty="0">
                <a:solidFill>
                  <a:srgbClr val="3F3F3F"/>
                </a:solidFill>
                <a:latin typeface="Arial"/>
                <a:cs typeface="Arial"/>
                <a:sym typeface="Arial"/>
              </a:rPr>
              <a:t>.  </a:t>
            </a:r>
            <a:endParaRPr lang="en-US" sz="1200" dirty="0">
              <a:solidFill>
                <a:srgbClr val="3F3F3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3F3F3F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err="1">
                <a:solidFill>
                  <a:srgbClr val="3F3F3F"/>
                </a:solidFill>
              </a:rPr>
              <a:t>Terutama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bagi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pegawai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menerima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elaun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b="1" dirty="0" err="1">
                <a:solidFill>
                  <a:srgbClr val="3F3F3F"/>
                </a:solidFill>
              </a:rPr>
              <a:t>wilayah</a:t>
            </a:r>
            <a:r>
              <a:rPr lang="en-US" sz="1200" b="1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seperti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Bayaran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Insentif</a:t>
            </a:r>
            <a:r>
              <a:rPr lang="en-US" sz="1200" dirty="0">
                <a:solidFill>
                  <a:srgbClr val="3F3F3F"/>
                </a:solidFill>
              </a:rPr>
              <a:t> Wilayah (BIW) </a:t>
            </a:r>
            <a:r>
              <a:rPr lang="en-US" sz="1200" dirty="0" err="1">
                <a:solidFill>
                  <a:srgbClr val="3F3F3F"/>
                </a:solidFill>
              </a:rPr>
              <a:t>dan</a:t>
            </a:r>
            <a:r>
              <a:rPr lang="en-US" sz="1200" dirty="0">
                <a:solidFill>
                  <a:srgbClr val="3F3F3F"/>
                </a:solidFill>
              </a:rPr>
              <a:t> </a:t>
            </a:r>
            <a:r>
              <a:rPr lang="en-US" sz="1200" dirty="0" err="1" smtClean="0">
                <a:solidFill>
                  <a:srgbClr val="3F3F3F"/>
                </a:solidFill>
              </a:rPr>
              <a:t>Bayaran</a:t>
            </a:r>
            <a:r>
              <a:rPr lang="en-US" sz="1200" dirty="0" smtClean="0">
                <a:solidFill>
                  <a:srgbClr val="3F3F3F"/>
                </a:solidFill>
              </a:rPr>
              <a:t> </a:t>
            </a:r>
            <a:r>
              <a:rPr lang="en-US" sz="1200" dirty="0" err="1" smtClean="0">
                <a:solidFill>
                  <a:srgbClr val="3F3F3F"/>
                </a:solidFill>
              </a:rPr>
              <a:t>Insentif</a:t>
            </a:r>
            <a:r>
              <a:rPr lang="en-US" sz="1200" dirty="0" smtClean="0">
                <a:solidFill>
                  <a:srgbClr val="3F3F3F"/>
                </a:solidFill>
              </a:rPr>
              <a:t> </a:t>
            </a:r>
            <a:r>
              <a:rPr lang="en-US" sz="1200" dirty="0" err="1">
                <a:solidFill>
                  <a:srgbClr val="3F3F3F"/>
                </a:solidFill>
              </a:rPr>
              <a:t>Perumahan</a:t>
            </a:r>
            <a:r>
              <a:rPr lang="en-US" sz="1200" dirty="0">
                <a:solidFill>
                  <a:srgbClr val="3F3F3F"/>
                </a:solidFill>
              </a:rPr>
              <a:t> Wilayah </a:t>
            </a:r>
            <a:r>
              <a:rPr lang="en-US" sz="1200" dirty="0" smtClean="0">
                <a:solidFill>
                  <a:srgbClr val="3F3F3F"/>
                </a:solidFill>
              </a:rPr>
              <a:t>(BIPW</a:t>
            </a:r>
            <a:r>
              <a:rPr lang="en-US" sz="1200" dirty="0">
                <a:solidFill>
                  <a:srgbClr val="3F3F3F"/>
                </a:solidFill>
              </a:rPr>
              <a:t>)</a:t>
            </a:r>
            <a:endParaRPr b="1" dirty="0"/>
          </a:p>
          <a:p>
            <a:pPr lvl="0" algn="just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dirty="0"/>
          </a:p>
        </p:txBody>
      </p:sp>
      <p:grpSp>
        <p:nvGrpSpPr>
          <p:cNvPr id="1145" name="Google Shape;1145;p27"/>
          <p:cNvGrpSpPr/>
          <p:nvPr/>
        </p:nvGrpSpPr>
        <p:grpSpPr>
          <a:xfrm>
            <a:off x="8630659" y="4587974"/>
            <a:ext cx="472389" cy="504056"/>
            <a:chOff x="8630659" y="4587974"/>
            <a:chExt cx="472389" cy="504056"/>
          </a:xfrm>
        </p:grpSpPr>
        <p:sp>
          <p:nvSpPr>
            <p:cNvPr id="1146" name="Google Shape;1146;p27"/>
            <p:cNvSpPr/>
            <p:nvPr/>
          </p:nvSpPr>
          <p:spPr>
            <a:xfrm flipH="1">
              <a:off x="8630659" y="4587974"/>
              <a:ext cx="432048" cy="504056"/>
            </a:xfrm>
            <a:prstGeom prst="rtTriangle">
              <a:avLst/>
            </a:prstGeom>
            <a:solidFill>
              <a:srgbClr val="F8B2A3">
                <a:alpha val="509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7"/>
            <p:cNvSpPr txBox="1"/>
            <p:nvPr/>
          </p:nvSpPr>
          <p:spPr>
            <a:xfrm>
              <a:off x="8748464" y="4808606"/>
              <a:ext cx="354584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1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endParaRPr sz="1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" name="Google Shape;966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5270" y="1530381"/>
            <a:ext cx="439280" cy="439280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151326"/>
              </p:ext>
            </p:extLst>
          </p:nvPr>
        </p:nvGraphicFramePr>
        <p:xfrm>
          <a:off x="1574550" y="3931519"/>
          <a:ext cx="221259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7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MY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MY" u="dbl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BISH</a:t>
                      </a:r>
                      <a:endParaRPr lang="en-MY" u="dbl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BIPW</a:t>
                      </a:r>
                      <a:endParaRPr lang="en-MY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MY" b="1" u="dbl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ITP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Right Arrow 10"/>
          <p:cNvSpPr/>
          <p:nvPr/>
        </p:nvSpPr>
        <p:spPr>
          <a:xfrm>
            <a:off x="2481918" y="4016744"/>
            <a:ext cx="432048" cy="216024"/>
          </a:xfrm>
          <a:prstGeom prst="rightArrow">
            <a:avLst/>
          </a:prstGeom>
          <a:solidFill>
            <a:srgbClr val="9AD3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Right Arrow 11"/>
          <p:cNvSpPr/>
          <p:nvPr/>
        </p:nvSpPr>
        <p:spPr>
          <a:xfrm>
            <a:off x="2481918" y="4385168"/>
            <a:ext cx="432048" cy="216024"/>
          </a:xfrm>
          <a:prstGeom prst="rightArrow">
            <a:avLst/>
          </a:prstGeom>
          <a:solidFill>
            <a:srgbClr val="9AD3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3" name="TextBox 12"/>
          <p:cNvSpPr txBox="1"/>
          <p:nvPr/>
        </p:nvSpPr>
        <p:spPr>
          <a:xfrm>
            <a:off x="1574550" y="3527817"/>
            <a:ext cx="2565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1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PELARASAN ELAUN WILAYAH</a:t>
            </a:r>
          </a:p>
        </p:txBody>
      </p:sp>
    </p:spTree>
    <p:extLst>
      <p:ext uri="{BB962C8B-B14F-4D97-AF65-F5344CB8AC3E}">
        <p14:creationId xmlns:p14="http://schemas.microsoft.com/office/powerpoint/2010/main" val="214916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1907</Words>
  <Application>Microsoft Office PowerPoint</Application>
  <PresentationFormat>On-screen Show (16:9)</PresentationFormat>
  <Paragraphs>448</Paragraphs>
  <Slides>30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Malgun Gothic</vt:lpstr>
      <vt:lpstr>Arial</vt:lpstr>
      <vt:lpstr>Malgun Gothic</vt:lpstr>
      <vt:lpstr>Noto Sans Symbols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 BPL</cp:lastModifiedBy>
  <cp:revision>27</cp:revision>
  <dcterms:created xsi:type="dcterms:W3CDTF">2016-12-05T23:26:54Z</dcterms:created>
  <dcterms:modified xsi:type="dcterms:W3CDTF">2024-06-24T10:09:13Z</dcterms:modified>
</cp:coreProperties>
</file>