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  <p:sldMasterId id="2147483664" r:id="rId3"/>
  </p:sldMasterIdLst>
  <p:notesMasterIdLst>
    <p:notesMasterId r:id="rId34"/>
  </p:notesMasterIdLst>
  <p:sldIdLst>
    <p:sldId id="256" r:id="rId4"/>
    <p:sldId id="259" r:id="rId5"/>
    <p:sldId id="260" r:id="rId6"/>
    <p:sldId id="261" r:id="rId7"/>
    <p:sldId id="262" r:id="rId8"/>
    <p:sldId id="350" r:id="rId9"/>
    <p:sldId id="263" r:id="rId10"/>
    <p:sldId id="265" r:id="rId11"/>
    <p:sldId id="295" r:id="rId12"/>
    <p:sldId id="266" r:id="rId13"/>
    <p:sldId id="267" r:id="rId14"/>
    <p:sldId id="268" r:id="rId15"/>
    <p:sldId id="296" r:id="rId16"/>
    <p:sldId id="271" r:id="rId17"/>
    <p:sldId id="275" r:id="rId18"/>
    <p:sldId id="277" r:id="rId19"/>
    <p:sldId id="278" r:id="rId20"/>
    <p:sldId id="280" r:id="rId21"/>
    <p:sldId id="282" r:id="rId22"/>
    <p:sldId id="294" r:id="rId23"/>
    <p:sldId id="283" r:id="rId24"/>
    <p:sldId id="285" r:id="rId25"/>
    <p:sldId id="286" r:id="rId26"/>
    <p:sldId id="288" r:id="rId27"/>
    <p:sldId id="290" r:id="rId28"/>
    <p:sldId id="289" r:id="rId29"/>
    <p:sldId id="354" r:id="rId30"/>
    <p:sldId id="375" r:id="rId31"/>
    <p:sldId id="353" r:id="rId32"/>
    <p:sldId id="293" r:id="rId33"/>
  </p:sldIdLst>
  <p:sldSz cx="9144000" cy="5143500" type="screen16x9"/>
  <p:notesSz cx="6950075" cy="9236075"/>
  <p:embeddedFontLst>
    <p:embeddedFont>
      <p:font typeface="Malgun Gothic" panose="020B0503020000020004" pitchFamily="34" charset="-127"/>
      <p:regular r:id="rId35"/>
      <p:bold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848">
          <p15:clr>
            <a:srgbClr val="A4A3A4"/>
          </p15:clr>
        </p15:guide>
        <p15:guide id="2" pos="28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DD7E"/>
    <a:srgbClr val="E86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1D644E-42E1-4644-AE33-2C6E390FA809}" styleName="Table_0">
    <a:wholeTbl>
      <a:tcTxStyle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2FB"/>
          </a:solidFill>
        </a:fill>
      </a:tcStyle>
    </a:wholeTbl>
    <a:band1H>
      <a:tcStyle>
        <a:tcBdr/>
        <a:fill>
          <a:solidFill>
            <a:srgbClr val="E0E5F7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E0E5F7"/>
          </a:solidFill>
        </a:fill>
      </a:tcStyle>
    </a:band1V>
    <a:band2V>
      <a:tcStyle>
        <a:tcBdr/>
      </a:tcStyle>
    </a:band2V>
    <a:lastCol>
      <a:tcTxStyle b="on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6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7" y="156"/>
      </p:cViewPr>
      <p:guideLst>
        <p:guide orient="horz" pos="1848"/>
        <p:guide pos="28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1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Malgun Gothic" panose="020B0503020000020004" charset="-127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3:notes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7:notes"/>
          <p:cNvSpPr txBox="1">
            <a:spLocks noGrp="1"/>
          </p:cNvSpPr>
          <p:nvPr>
            <p:ph type="body" idx="1"/>
          </p:nvPr>
        </p:nvSpPr>
        <p:spPr>
          <a:xfrm>
            <a:off x="695008" y="4387137"/>
            <a:ext cx="5560060" cy="4156234"/>
          </a:xfrm>
          <a:prstGeom prst="rect">
            <a:avLst/>
          </a:prstGeom>
        </p:spPr>
        <p:txBody>
          <a:bodyPr spcFirstLastPara="1" wrap="square" lIns="92472" tIns="46224" rIns="92472" bIns="46224" anchor="t" anchorCtr="0">
            <a:noAutofit/>
          </a:bodyPr>
          <a:lstStyle/>
          <a:p>
            <a:endParaRPr/>
          </a:p>
        </p:txBody>
      </p:sp>
      <p:sp>
        <p:nvSpPr>
          <p:cNvPr id="1139" name="Google Shape;113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1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3" name="Google Shape;9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2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8" name="Google Shape;103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2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8" name="Google Shape;112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2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9" name="Google Shape;121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3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3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4" name="Google Shape;131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3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6" name="Google Shape;135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3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5" name="Google Shape;132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3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layout">
  <p:cSld name="Cover Slide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9"/>
          <p:cNvSpPr txBox="1">
            <a:spLocks noGrp="1"/>
          </p:cNvSpPr>
          <p:nvPr>
            <p:ph type="body" idx="1"/>
          </p:nvPr>
        </p:nvSpPr>
        <p:spPr>
          <a:xfrm>
            <a:off x="3923928" y="2643759"/>
            <a:ext cx="5220072" cy="108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1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2" name="Google Shape;12;p39"/>
          <p:cNvSpPr txBox="1">
            <a:spLocks noGrp="1"/>
          </p:cNvSpPr>
          <p:nvPr>
            <p:ph type="body" idx="2"/>
          </p:nvPr>
        </p:nvSpPr>
        <p:spPr>
          <a:xfrm>
            <a:off x="3923928" y="3723878"/>
            <a:ext cx="5219924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Layout">
  <p:cSld name="Agenda Layou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asic Layout">
  <p:cSld name="2_Basic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2"/>
          <p:cNvSpPr>
            <a:spLocks noGrp="1"/>
          </p:cNvSpPr>
          <p:nvPr>
            <p:ph type="pic" idx="2"/>
          </p:nvPr>
        </p:nvSpPr>
        <p:spPr>
          <a:xfrm>
            <a:off x="863568" y="1599822"/>
            <a:ext cx="1440000" cy="144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33" name="Google Shape;33;p42"/>
          <p:cNvSpPr>
            <a:spLocks noGrp="1"/>
          </p:cNvSpPr>
          <p:nvPr>
            <p:ph type="pic" idx="3"/>
          </p:nvPr>
        </p:nvSpPr>
        <p:spPr>
          <a:xfrm>
            <a:off x="2842131" y="1597374"/>
            <a:ext cx="1440000" cy="144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34" name="Google Shape;34;p42"/>
          <p:cNvSpPr>
            <a:spLocks noGrp="1"/>
          </p:cNvSpPr>
          <p:nvPr>
            <p:ph type="pic" idx="4"/>
          </p:nvPr>
        </p:nvSpPr>
        <p:spPr>
          <a:xfrm>
            <a:off x="4834733" y="1597374"/>
            <a:ext cx="1440000" cy="144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35" name="Google Shape;35;p42"/>
          <p:cNvSpPr>
            <a:spLocks noGrp="1"/>
          </p:cNvSpPr>
          <p:nvPr>
            <p:ph type="pic" idx="5"/>
          </p:nvPr>
        </p:nvSpPr>
        <p:spPr>
          <a:xfrm>
            <a:off x="6827011" y="1599822"/>
            <a:ext cx="1440000" cy="144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36" name="Google Shape;36;p42"/>
          <p:cNvSpPr/>
          <p:nvPr/>
        </p:nvSpPr>
        <p:spPr>
          <a:xfrm>
            <a:off x="683568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42"/>
          <p:cNvSpPr/>
          <p:nvPr/>
        </p:nvSpPr>
        <p:spPr>
          <a:xfrm>
            <a:off x="2671382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8" name="Google Shape;38;p42"/>
          <p:cNvSpPr/>
          <p:nvPr/>
        </p:nvSpPr>
        <p:spPr>
          <a:xfrm>
            <a:off x="4659196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9" name="Google Shape;39;p42"/>
          <p:cNvSpPr/>
          <p:nvPr/>
        </p:nvSpPr>
        <p:spPr>
          <a:xfrm>
            <a:off x="6647011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" name="Google Shape;40;p42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1" name="Google Shape;41;p42"/>
          <p:cNvSpPr txBox="1">
            <a:spLocks noGrp="1"/>
          </p:cNvSpPr>
          <p:nvPr>
            <p:ph type="body" idx="6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Layout">
  <p:cSld name="Basic Layou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3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4" name="Google Shape;44;p43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asic Layout">
  <p:cSld name="3_Basic Layou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asic Layout">
  <p:cSld name="1_Basic Layou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48"/>
          <p:cNvGrpSpPr/>
          <p:nvPr/>
        </p:nvGrpSpPr>
        <p:grpSpPr>
          <a:xfrm>
            <a:off x="2843808" y="377122"/>
            <a:ext cx="3456384" cy="3465247"/>
            <a:chOff x="1115616" y="1275607"/>
            <a:chExt cx="2585656" cy="2592286"/>
          </a:xfrm>
        </p:grpSpPr>
        <p:pic>
          <p:nvPicPr>
            <p:cNvPr id="50" name="Google Shape;50;p48" descr="E:\002-KIMS BUSINESS\007-02-Googleslidesppt\02-GSppt-Contents-Kim\20170215\03-abs\item01-png.png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1115616" y="1275607"/>
              <a:ext cx="2585656" cy="25922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Google Shape;51;p48"/>
            <p:cNvSpPr/>
            <p:nvPr/>
          </p:nvSpPr>
          <p:spPr>
            <a:xfrm>
              <a:off x="1796376" y="1959682"/>
              <a:ext cx="1224136" cy="122413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2" name="Google Shape;52;p48"/>
          <p:cNvSpPr txBox="1">
            <a:spLocks noGrp="1"/>
          </p:cNvSpPr>
          <p:nvPr>
            <p:ph type="body" idx="1"/>
          </p:nvPr>
        </p:nvSpPr>
        <p:spPr>
          <a:xfrm>
            <a:off x="2829098" y="3829794"/>
            <a:ext cx="3456384" cy="576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1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53" name="Google Shape;53;p48"/>
          <p:cNvSpPr txBox="1">
            <a:spLocks noGrp="1"/>
          </p:cNvSpPr>
          <p:nvPr>
            <p:ph type="body" idx="2"/>
          </p:nvPr>
        </p:nvSpPr>
        <p:spPr>
          <a:xfrm>
            <a:off x="2828950" y="4443958"/>
            <a:ext cx="3456384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 sets layout">
  <p:cSld name="icon sets layou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9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grpSp>
        <p:nvGrpSpPr>
          <p:cNvPr id="56" name="Google Shape;56;p49"/>
          <p:cNvGrpSpPr/>
          <p:nvPr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57" name="Google Shape;57;p49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58;p49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4078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59;p49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lt1">
                <a:alpha val="2274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asic Layout">
  <p:cSld name="4_Basic Layou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0"/>
          <p:cNvSpPr>
            <a:spLocks noGrp="1"/>
          </p:cNvSpPr>
          <p:nvPr>
            <p:ph type="pic" idx="2"/>
          </p:nvPr>
        </p:nvSpPr>
        <p:spPr>
          <a:xfrm>
            <a:off x="2771800" y="1404764"/>
            <a:ext cx="6372200" cy="302433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2" name="Google Shape;62;p50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3" name="Google Shape;63;p50"/>
          <p:cNvSpPr txBox="1">
            <a:spLocks noGrp="1"/>
          </p:cNvSpPr>
          <p:nvPr>
            <p:ph type="body" idx="3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asic Layout">
  <p:cSld name="5_Basic Layou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1"/>
          <p:cNvSpPr>
            <a:spLocks noGrp="1"/>
          </p:cNvSpPr>
          <p:nvPr>
            <p:ph type="pic" idx="2"/>
          </p:nvPr>
        </p:nvSpPr>
        <p:spPr>
          <a:xfrm>
            <a:off x="0" y="0"/>
            <a:ext cx="3059832" cy="219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6" name="Google Shape;66;p51"/>
          <p:cNvSpPr>
            <a:spLocks noGrp="1"/>
          </p:cNvSpPr>
          <p:nvPr>
            <p:ph type="pic" idx="3"/>
          </p:nvPr>
        </p:nvSpPr>
        <p:spPr>
          <a:xfrm>
            <a:off x="6084000" y="2947500"/>
            <a:ext cx="3060000" cy="219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asic Layout">
  <p:cSld name="6_Basic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2"/>
          <p:cNvSpPr>
            <a:spLocks noGrp="1"/>
          </p:cNvSpPr>
          <p:nvPr>
            <p:ph type="pic" idx="2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9" name="Google Shape;69;p52"/>
          <p:cNvSpPr>
            <a:spLocks noGrp="1"/>
          </p:cNvSpPr>
          <p:nvPr>
            <p:ph type="pic" idx="3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Basic Layout">
  <p:cSld name="7_Basic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3"/>
          <p:cNvSpPr>
            <a:spLocks noGrp="1"/>
          </p:cNvSpPr>
          <p:nvPr>
            <p:ph type="pic" idx="2"/>
          </p:nvPr>
        </p:nvSpPr>
        <p:spPr>
          <a:xfrm>
            <a:off x="717858" y="1275606"/>
            <a:ext cx="2448545" cy="202405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2" name="Google Shape;72;p53"/>
          <p:cNvSpPr>
            <a:spLocks noGrp="1"/>
          </p:cNvSpPr>
          <p:nvPr>
            <p:ph type="pic" idx="3"/>
          </p:nvPr>
        </p:nvSpPr>
        <p:spPr>
          <a:xfrm>
            <a:off x="3339542" y="1275606"/>
            <a:ext cx="2448273" cy="202405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3" name="Google Shape;73;p53"/>
          <p:cNvSpPr>
            <a:spLocks noGrp="1"/>
          </p:cNvSpPr>
          <p:nvPr>
            <p:ph type="pic" idx="4"/>
          </p:nvPr>
        </p:nvSpPr>
        <p:spPr>
          <a:xfrm>
            <a:off x="5960954" y="1275606"/>
            <a:ext cx="2448273" cy="202405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4" name="Google Shape;74;p53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5" name="Google Shape;75;p53"/>
          <p:cNvSpPr txBox="1">
            <a:spLocks noGrp="1"/>
          </p:cNvSpPr>
          <p:nvPr>
            <p:ph type="body" idx="5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Basic Layout">
  <p:cSld name="8_Basic Layou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54" descr="D:\Fullppt\005-PNG이미지\모니터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482286" y="1275606"/>
            <a:ext cx="2923753" cy="2518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54" descr="D:\Fullppt\005-PNG이미지\모니터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722646" y="1275606"/>
            <a:ext cx="2923753" cy="251861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54"/>
          <p:cNvSpPr>
            <a:spLocks noGrp="1"/>
          </p:cNvSpPr>
          <p:nvPr>
            <p:ph type="pic" idx="2"/>
          </p:nvPr>
        </p:nvSpPr>
        <p:spPr>
          <a:xfrm>
            <a:off x="1582656" y="1374406"/>
            <a:ext cx="2700000" cy="15848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0" name="Google Shape;80;p54"/>
          <p:cNvSpPr>
            <a:spLocks noGrp="1"/>
          </p:cNvSpPr>
          <p:nvPr>
            <p:ph type="pic" idx="3"/>
          </p:nvPr>
        </p:nvSpPr>
        <p:spPr>
          <a:xfrm>
            <a:off x="4820964" y="1374406"/>
            <a:ext cx="2736000" cy="15848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1" name="Google Shape;81;p54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2" name="Google Shape;82;p54"/>
          <p:cNvSpPr txBox="1">
            <a:spLocks noGrp="1"/>
          </p:cNvSpPr>
          <p:nvPr>
            <p:ph type="body" idx="4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Basic Layout">
  <p:cSld name="9_Basic Layou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5"/>
          <p:cNvSpPr/>
          <p:nvPr/>
        </p:nvSpPr>
        <p:spPr>
          <a:xfrm>
            <a:off x="2847111" y="1179745"/>
            <a:ext cx="3401564" cy="3401564"/>
          </a:xfrm>
          <a:prstGeom prst="donut">
            <a:avLst>
              <a:gd name="adj" fmla="val 135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5" name="Google Shape;85;p55" descr="D:\Fullppt\PNG이미지\핸드폰2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35225" y="1079005"/>
            <a:ext cx="3373328" cy="408503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55"/>
          <p:cNvSpPr>
            <a:spLocks noGrp="1"/>
          </p:cNvSpPr>
          <p:nvPr>
            <p:ph type="pic" idx="2"/>
          </p:nvPr>
        </p:nvSpPr>
        <p:spPr>
          <a:xfrm>
            <a:off x="3566328" y="1217153"/>
            <a:ext cx="1945465" cy="300514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8" name="Google Shape;88;p55"/>
          <p:cNvSpPr txBox="1">
            <a:spLocks noGrp="1"/>
          </p:cNvSpPr>
          <p:nvPr>
            <p:ph type="body" idx="3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Layout">
  <p:cSld name="Section Break Layou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5"/>
          <p:cNvSpPr txBox="1">
            <a:spLocks noGrp="1"/>
          </p:cNvSpPr>
          <p:nvPr>
            <p:ph type="body" idx="1"/>
          </p:nvPr>
        </p:nvSpPr>
        <p:spPr>
          <a:xfrm>
            <a:off x="4213800" y="2230378"/>
            <a:ext cx="4930200" cy="47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1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2" name="Google Shape;92;p45"/>
          <p:cNvSpPr txBox="1">
            <a:spLocks noGrp="1"/>
          </p:cNvSpPr>
          <p:nvPr>
            <p:ph type="body" idx="2"/>
          </p:nvPr>
        </p:nvSpPr>
        <p:spPr>
          <a:xfrm>
            <a:off x="4213800" y="2703954"/>
            <a:ext cx="49302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pic>
        <p:nvPicPr>
          <p:cNvPr id="93" name="Google Shape;93;p45" descr="E:\002-KIMS BUSINESS\007-02-Googleslidesppt\02-GSppt-Contents-Kim\20170215\03-abs\item01-png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131839" y="3651870"/>
            <a:ext cx="1013895" cy="1016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45" descr="E:\002-KIMS BUSINESS\007-02-Googleslidesppt\02-GSppt-Contents-Kim\20170215\03-abs\item01-png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995936" y="950740"/>
            <a:ext cx="648072" cy="649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45" descr="E:\002-KIMS BUSINESS\007-02-Googleslidesppt\02-GSppt-Contents-Kim\20170215\03-abs\item01-png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11560" y="419818"/>
            <a:ext cx="442142" cy="443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45" descr="E:\002-KIMS BUSINESS\007-02-Googleslidesppt\02-GSppt-Contents-Kim\20170215\03-abs\item01-png.pn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8100392" y="1779200"/>
            <a:ext cx="360040" cy="3609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45"/>
          <p:cNvGrpSpPr/>
          <p:nvPr/>
        </p:nvGrpSpPr>
        <p:grpSpPr>
          <a:xfrm>
            <a:off x="1115616" y="1275607"/>
            <a:ext cx="2585656" cy="2592286"/>
            <a:chOff x="1115616" y="1275607"/>
            <a:chExt cx="2585656" cy="2592286"/>
          </a:xfrm>
        </p:grpSpPr>
        <p:pic>
          <p:nvPicPr>
            <p:cNvPr id="98" name="Google Shape;98;p45" descr="E:\002-KIMS BUSINESS\007-02-Googleslidesppt\02-GSppt-Contents-Kim\20170215\03-abs\item01-png.png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1115616" y="1275607"/>
              <a:ext cx="2585656" cy="25922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45"/>
            <p:cNvSpPr/>
            <p:nvPr/>
          </p:nvSpPr>
          <p:spPr>
            <a:xfrm>
              <a:off x="1796376" y="1959682"/>
              <a:ext cx="1224136" cy="122413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00" name="Google Shape;100;p45" descr="E:\002-KIMS BUSINESS\007-02-Googleslidesppt\02-GSppt-Contents-Kim\20170215\03-abs\item02-png.png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7668344" y="3578808"/>
            <a:ext cx="1475656" cy="1592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45" descr="E:\002-KIMS BUSINESS\007-02-Googleslidesppt\02-GSppt-Contents-Kim\20170215\03-abs\item02-png.png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 rot="-5400000">
            <a:off x="8226854" y="-51527"/>
            <a:ext cx="879830" cy="949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asic Layout">
  <p:cSld name="3_Basic Layou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47" name="Google Shape;47;p46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1"/>
            </a:gs>
            <a:gs pos="100000">
              <a:schemeClr val="accent1">
                <a:lumMod val="9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1"/>
            </a:gs>
            <a:gs pos="100000">
              <a:schemeClr val="accent1">
                <a:lumMod val="9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100000">
              <a:schemeClr val="bg1"/>
            </a:gs>
            <a:gs pos="100000">
              <a:schemeClr val="accent1">
                <a:lumMod val="9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mailto:fatma.zuhra@moh.gov.my" TargetMode="Externa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 txBox="1">
            <a:spLocks noGrp="1"/>
          </p:cNvSpPr>
          <p:nvPr>
            <p:ph type="body" idx="1"/>
          </p:nvPr>
        </p:nvSpPr>
        <p:spPr>
          <a:xfrm>
            <a:off x="3779182" y="2571750"/>
            <a:ext cx="5332653" cy="108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PENGURUSAN PEGAWAI DI BAWAH JAWATAN SIMPANAN LATIHAN (JSL)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Google Shape;108;p1"/>
          <p:cNvSpPr txBox="1">
            <a:spLocks noGrp="1"/>
          </p:cNvSpPr>
          <p:nvPr>
            <p:ph type="body" idx="2"/>
          </p:nvPr>
        </p:nvSpPr>
        <p:spPr>
          <a:xfrm>
            <a:off x="3779182" y="4178786"/>
            <a:ext cx="5219924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</a:pPr>
            <a:r>
              <a:rPr lang="en-US" sz="1200" b="1" dirty="0"/>
              <a:t>PROGRAM SUBKEPAKARAN</a:t>
            </a:r>
            <a:endParaRPr sz="12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</a:pPr>
            <a:r>
              <a:rPr lang="en-US" sz="1200" b="1" dirty="0"/>
              <a:t>23 JULAI 2026 | UNIT PENGURUSAN</a:t>
            </a:r>
            <a:endParaRPr sz="1200" b="1" dirty="0"/>
          </a:p>
        </p:txBody>
      </p:sp>
      <p:grpSp>
        <p:nvGrpSpPr>
          <p:cNvPr id="109" name="Google Shape;109;p1"/>
          <p:cNvGrpSpPr/>
          <p:nvPr/>
        </p:nvGrpSpPr>
        <p:grpSpPr>
          <a:xfrm>
            <a:off x="3650519" y="2738626"/>
            <a:ext cx="129393" cy="1440160"/>
            <a:chOff x="3424672" y="2643758"/>
            <a:chExt cx="283232" cy="1584176"/>
          </a:xfrm>
        </p:grpSpPr>
        <p:sp>
          <p:nvSpPr>
            <p:cNvPr id="110" name="Google Shape;110;p1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756" y="98708"/>
            <a:ext cx="8953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" name="Google Shape;170;p3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 LATIHAN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" name="Google Shape;153;p3"/>
          <p:cNvSpPr txBox="1">
            <a:spLocks noGrp="1"/>
          </p:cNvSpPr>
          <p:nvPr>
            <p:ph type="body" idx="6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/>
              <a:t>OBJEKTIF JSL</a:t>
            </a:r>
            <a:endParaRPr i="1" dirty="0"/>
          </a:p>
        </p:txBody>
      </p:sp>
      <p:grpSp>
        <p:nvGrpSpPr>
          <p:cNvPr id="154" name="Google Shape;154;p3"/>
          <p:cNvGrpSpPr/>
          <p:nvPr/>
        </p:nvGrpSpPr>
        <p:grpSpPr>
          <a:xfrm>
            <a:off x="837368" y="2571750"/>
            <a:ext cx="1440160" cy="2182194"/>
            <a:chOff x="251519" y="3350185"/>
            <a:chExt cx="1656184" cy="2182194"/>
          </a:xfrm>
        </p:grpSpPr>
        <p:sp>
          <p:nvSpPr>
            <p:cNvPr id="155" name="Google Shape;155;p3"/>
            <p:cNvSpPr txBox="1"/>
            <p:nvPr/>
          </p:nvSpPr>
          <p:spPr>
            <a:xfrm>
              <a:off x="251520" y="3350185"/>
              <a:ext cx="1656183" cy="246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 panose="020B0604020202020204"/>
                <a:buNone/>
              </a:pPr>
              <a:r>
                <a:rPr lang="en-US" sz="14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JAWATAN</a:t>
              </a:r>
              <a:endParaRPr sz="14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" name="Google Shape;156;p3"/>
            <p:cNvSpPr txBox="1"/>
            <p:nvPr/>
          </p:nvSpPr>
          <p:spPr>
            <a:xfrm>
              <a:off x="251519" y="3639553"/>
              <a:ext cx="1656183" cy="18928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Pelbagai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gred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yang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diwujudkan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bagi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menampung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perkhidmatan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KKM yang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diluluskan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berkursus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lebih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12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bulan</a:t>
              </a:r>
              <a:endParaRPr sz="13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57" name="Google Shape;157;p3"/>
          <p:cNvGrpSpPr/>
          <p:nvPr/>
        </p:nvGrpSpPr>
        <p:grpSpPr>
          <a:xfrm>
            <a:off x="2820490" y="2571750"/>
            <a:ext cx="1440159" cy="1982139"/>
            <a:chOff x="251520" y="3350185"/>
            <a:chExt cx="1656183" cy="1982139"/>
          </a:xfrm>
        </p:grpSpPr>
        <p:sp>
          <p:nvSpPr>
            <p:cNvPr id="158" name="Google Shape;158;p3"/>
            <p:cNvSpPr txBox="1"/>
            <p:nvPr/>
          </p:nvSpPr>
          <p:spPr>
            <a:xfrm>
              <a:off x="251520" y="3350185"/>
              <a:ext cx="1656183" cy="246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 panose="020B0604020202020204"/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PENGISIAN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9" name="Google Shape;159;p3"/>
            <p:cNvSpPr txBox="1"/>
            <p:nvPr/>
          </p:nvSpPr>
          <p:spPr>
            <a:xfrm>
              <a:off x="251520" y="3639553"/>
              <a:ext cx="1656183" cy="1692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Pertukaran pegawai ke JSL adalah bagi memudahkan pengisian jawatan sedia ada di Jabatan asal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60" name="Google Shape;160;p3"/>
          <p:cNvGrpSpPr/>
          <p:nvPr/>
        </p:nvGrpSpPr>
        <p:grpSpPr>
          <a:xfrm>
            <a:off x="4712142" y="2571750"/>
            <a:ext cx="1732066" cy="2382249"/>
            <a:chOff x="85902" y="3350185"/>
            <a:chExt cx="1991875" cy="2382249"/>
          </a:xfrm>
        </p:grpSpPr>
        <p:sp>
          <p:nvSpPr>
            <p:cNvPr id="161" name="Google Shape;161;p3"/>
            <p:cNvSpPr txBox="1"/>
            <p:nvPr/>
          </p:nvSpPr>
          <p:spPr>
            <a:xfrm>
              <a:off x="251520" y="3350185"/>
              <a:ext cx="1656183" cy="246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 panose="020B0604020202020204"/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SISTEMATIK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2" name="Google Shape;162;p3"/>
            <p:cNvSpPr txBox="1"/>
            <p:nvPr/>
          </p:nvSpPr>
          <p:spPr>
            <a:xfrm>
              <a:off x="85902" y="3639553"/>
              <a:ext cx="1991875" cy="20928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marR="0" lvl="0" indent="-17145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300"/>
                <a:buFont typeface="Arial" panose="020B0604020202020204"/>
                <a:buChar char="•"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Jawatan hakiki di isi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171450" marR="0" lvl="0" indent="-17145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300"/>
                <a:buFont typeface="Arial" panose="020B0604020202020204"/>
                <a:buChar char="•"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Rekod perkhidmatan dikemaskini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171450" marR="0" lvl="0" indent="-17145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300"/>
                <a:buFont typeface="Arial" panose="020B0604020202020204"/>
                <a:buChar char="•"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Pemantauan kontrak dan penguatkuasaan perjanjian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171450" marR="0" lvl="0" indent="-17145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300"/>
                <a:buFont typeface="Arial" panose="020B0604020202020204"/>
                <a:buChar char="•"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Pengkalan data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63" name="Google Shape;163;p3"/>
          <p:cNvGrpSpPr/>
          <p:nvPr/>
        </p:nvGrpSpPr>
        <p:grpSpPr>
          <a:xfrm>
            <a:off x="6587252" y="2571750"/>
            <a:ext cx="2053200" cy="1381975"/>
            <a:chOff x="-100979" y="3350185"/>
            <a:chExt cx="2361181" cy="1381975"/>
          </a:xfrm>
        </p:grpSpPr>
        <p:sp>
          <p:nvSpPr>
            <p:cNvPr id="164" name="Google Shape;164;p3"/>
            <p:cNvSpPr txBox="1"/>
            <p:nvPr/>
          </p:nvSpPr>
          <p:spPr>
            <a:xfrm>
              <a:off x="251520" y="3350185"/>
              <a:ext cx="1656183" cy="246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 panose="020B0604020202020204"/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BPL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-100979" y="3639553"/>
              <a:ext cx="2361181" cy="1092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Mulai </a:t>
              </a:r>
              <a:r>
                <a:rPr lang="en-US" sz="13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2014</a:t>
              </a: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, BPL telah dipertanggungjawabkan untuk menguruskan sepenuhmya pegawai yang ditempatkan di JSL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66" name="Google Shape;166;p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051305" y="1640792"/>
            <a:ext cx="1015985" cy="101598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7" name="Google Shape;167;p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164362" y="1598161"/>
            <a:ext cx="1015200" cy="1015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8" name="Google Shape;168;p3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072246" y="1598161"/>
            <a:ext cx="1015200" cy="1015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9" name="Google Shape;169;p3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7092280" y="1598161"/>
            <a:ext cx="911273" cy="90755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0" name="Google Shape;170;p3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"/>
          <p:cNvSpPr txBox="1"/>
          <p:nvPr/>
        </p:nvSpPr>
        <p:spPr>
          <a:xfrm>
            <a:off x="0" y="136245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</a:pPr>
            <a:r>
              <a:rPr lang="en-US" sz="36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JAWATAN SIMPANAN LATIHAN</a:t>
            </a:r>
            <a:endParaRPr sz="3600"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76" name="Google Shape;176;p4"/>
          <p:cNvGrpSpPr/>
          <p:nvPr/>
        </p:nvGrpSpPr>
        <p:grpSpPr>
          <a:xfrm>
            <a:off x="1475656" y="1093671"/>
            <a:ext cx="6552728" cy="914400"/>
            <a:chOff x="1151472" y="3187501"/>
            <a:chExt cx="6552728" cy="914400"/>
          </a:xfrm>
        </p:grpSpPr>
        <p:sp>
          <p:nvSpPr>
            <p:cNvPr id="177" name="Google Shape;177;p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80" name="Google Shape;180;p4"/>
          <p:cNvSpPr/>
          <p:nvPr/>
        </p:nvSpPr>
        <p:spPr>
          <a:xfrm>
            <a:off x="1717350" y="1297016"/>
            <a:ext cx="4031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 </a:t>
            </a:r>
            <a:endParaRPr sz="2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81" name="Google Shape;181;p4"/>
          <p:cNvGrpSpPr/>
          <p:nvPr/>
        </p:nvGrpSpPr>
        <p:grpSpPr>
          <a:xfrm>
            <a:off x="2590873" y="1273712"/>
            <a:ext cx="4752528" cy="546274"/>
            <a:chOff x="2299400" y="1781114"/>
            <a:chExt cx="4576856" cy="546274"/>
          </a:xfrm>
        </p:grpSpPr>
        <p:sp>
          <p:nvSpPr>
            <p:cNvPr id="182" name="Google Shape;182;p4"/>
            <p:cNvSpPr txBox="1"/>
            <p:nvPr/>
          </p:nvSpPr>
          <p:spPr>
            <a:xfrm>
              <a:off x="2299400" y="1781114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PENAWARAN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3" name="Google Shape;183;p4"/>
            <p:cNvSpPr txBox="1"/>
            <p:nvPr/>
          </p:nvSpPr>
          <p:spPr>
            <a:xfrm>
              <a:off x="2299400" y="2050389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telah menerima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surat tawaran sementara / rasmi tajaan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84" name="Google Shape;184;p4"/>
          <p:cNvGrpSpPr/>
          <p:nvPr/>
        </p:nvGrpSpPr>
        <p:grpSpPr>
          <a:xfrm>
            <a:off x="1472650" y="2016698"/>
            <a:ext cx="6552728" cy="914400"/>
            <a:chOff x="1151472" y="3187501"/>
            <a:chExt cx="6552728" cy="914400"/>
          </a:xfrm>
        </p:grpSpPr>
        <p:sp>
          <p:nvSpPr>
            <p:cNvPr id="185" name="Google Shape;185;p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88" name="Google Shape;188;p4"/>
          <p:cNvGrpSpPr/>
          <p:nvPr/>
        </p:nvGrpSpPr>
        <p:grpSpPr>
          <a:xfrm>
            <a:off x="1469644" y="2939725"/>
            <a:ext cx="6552728" cy="914400"/>
            <a:chOff x="1151472" y="3187501"/>
            <a:chExt cx="6552728" cy="914400"/>
          </a:xfrm>
        </p:grpSpPr>
        <p:sp>
          <p:nvSpPr>
            <p:cNvPr id="189" name="Google Shape;189;p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92" name="Google Shape;192;p4"/>
          <p:cNvGrpSpPr/>
          <p:nvPr/>
        </p:nvGrpSpPr>
        <p:grpSpPr>
          <a:xfrm>
            <a:off x="1466638" y="3862752"/>
            <a:ext cx="6552728" cy="914400"/>
            <a:chOff x="1151472" y="3187501"/>
            <a:chExt cx="6552728" cy="914400"/>
          </a:xfrm>
        </p:grpSpPr>
        <p:sp>
          <p:nvSpPr>
            <p:cNvPr id="193" name="Google Shape;193;p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96" name="Google Shape;196;p4"/>
          <p:cNvSpPr/>
          <p:nvPr/>
        </p:nvSpPr>
        <p:spPr>
          <a:xfrm>
            <a:off x="1717350" y="2221538"/>
            <a:ext cx="4031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 </a:t>
            </a:r>
            <a:endParaRPr sz="2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97" name="Google Shape;197;p4"/>
          <p:cNvGrpSpPr/>
          <p:nvPr/>
        </p:nvGrpSpPr>
        <p:grpSpPr>
          <a:xfrm>
            <a:off x="2590873" y="2198234"/>
            <a:ext cx="4752528" cy="546274"/>
            <a:chOff x="2299400" y="1781114"/>
            <a:chExt cx="4576856" cy="546274"/>
          </a:xfrm>
        </p:grpSpPr>
        <p:sp>
          <p:nvSpPr>
            <p:cNvPr id="198" name="Google Shape;198;p4"/>
            <p:cNvSpPr txBox="1"/>
            <p:nvPr/>
          </p:nvSpPr>
          <p:spPr>
            <a:xfrm>
              <a:off x="2299400" y="1781114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JAWATAN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9" name="Google Shape;199;p4"/>
            <p:cNvSpPr txBox="1"/>
            <p:nvPr/>
          </p:nvSpPr>
          <p:spPr>
            <a:xfrm>
              <a:off x="2299400" y="2050389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Terbuka kepada Pegawai dari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Kumpulan P&amp;P / Pelaksana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0" name="Google Shape;200;p4"/>
          <p:cNvSpPr/>
          <p:nvPr/>
        </p:nvSpPr>
        <p:spPr>
          <a:xfrm>
            <a:off x="1717350" y="3146060"/>
            <a:ext cx="4031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 </a:t>
            </a:r>
            <a:endParaRPr sz="2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01" name="Google Shape;201;p4"/>
          <p:cNvGrpSpPr/>
          <p:nvPr/>
        </p:nvGrpSpPr>
        <p:grpSpPr>
          <a:xfrm>
            <a:off x="2590873" y="3122756"/>
            <a:ext cx="4752528" cy="546274"/>
            <a:chOff x="2299400" y="1781114"/>
            <a:chExt cx="4576856" cy="546274"/>
          </a:xfrm>
        </p:grpSpPr>
        <p:sp>
          <p:nvSpPr>
            <p:cNvPr id="202" name="Google Shape;202;p4"/>
            <p:cNvSpPr txBox="1"/>
            <p:nvPr/>
          </p:nvSpPr>
          <p:spPr>
            <a:xfrm>
              <a:off x="2299400" y="1781114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TEMPOH PENGAJIAN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2299400" y="2050389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Tempoh pengajian hendaklah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melebihi / masih berbaki 12 bulan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4" name="Google Shape;204;p4"/>
          <p:cNvSpPr/>
          <p:nvPr/>
        </p:nvSpPr>
        <p:spPr>
          <a:xfrm>
            <a:off x="1717350" y="4070582"/>
            <a:ext cx="4031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 </a:t>
            </a:r>
            <a:endParaRPr sz="2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05" name="Google Shape;205;p4"/>
          <p:cNvGrpSpPr/>
          <p:nvPr/>
        </p:nvGrpSpPr>
        <p:grpSpPr>
          <a:xfrm>
            <a:off x="2539229" y="4050716"/>
            <a:ext cx="4804172" cy="542836"/>
            <a:chOff x="2249665" y="1784552"/>
            <a:chExt cx="4626591" cy="542836"/>
          </a:xfrm>
        </p:grpSpPr>
        <p:sp>
          <p:nvSpPr>
            <p:cNvPr id="206" name="Google Shape;206;p4"/>
            <p:cNvSpPr txBox="1"/>
            <p:nvPr/>
          </p:nvSpPr>
          <p:spPr>
            <a:xfrm>
              <a:off x="2249665" y="1784552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7" name="Google Shape;207;p4"/>
            <p:cNvSpPr txBox="1"/>
            <p:nvPr/>
          </p:nvSpPr>
          <p:spPr>
            <a:xfrm>
              <a:off x="2299400" y="2050389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Tertakluk kepada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keputusan Mesyuarat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 jumlah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kekosongan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8" name="Google Shape;208;p4"/>
          <p:cNvSpPr txBox="1"/>
          <p:nvPr/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</a:pPr>
            <a:r>
              <a:rPr lang="en-US" sz="1400" i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SYARAT-SYARAT PENEMPATAN KE JSL</a:t>
            </a:r>
            <a:endParaRPr sz="1400" i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9" name="Google Shape;209;p4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" name="Google Shape;214;p5"/>
          <p:cNvCxnSpPr/>
          <p:nvPr/>
        </p:nvCxnSpPr>
        <p:spPr>
          <a:xfrm>
            <a:off x="601605" y="2123516"/>
            <a:ext cx="7992888" cy="0"/>
          </a:xfrm>
          <a:prstGeom prst="straightConnector1">
            <a:avLst/>
          </a:prstGeom>
          <a:noFill/>
          <a:ln w="25400" cap="flat" cmpd="sng">
            <a:solidFill>
              <a:schemeClr val="accent6"/>
            </a:solidFill>
            <a:prstDash val="dot"/>
            <a:round/>
            <a:headEnd type="oval" w="med" len="med"/>
            <a:tailEnd type="oval" w="med" len="med"/>
          </a:ln>
        </p:spPr>
      </p:cxnSp>
      <p:sp>
        <p:nvSpPr>
          <p:cNvPr id="215" name="Google Shape;215;p5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 LATIHAN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6" name="Google Shape;216;p5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/>
              <a:t>KEMASUKAN KE JSL</a:t>
            </a:r>
            <a:endParaRPr i="1"/>
          </a:p>
        </p:txBody>
      </p:sp>
      <p:grpSp>
        <p:nvGrpSpPr>
          <p:cNvPr id="217" name="Google Shape;217;p5"/>
          <p:cNvGrpSpPr/>
          <p:nvPr/>
        </p:nvGrpSpPr>
        <p:grpSpPr>
          <a:xfrm>
            <a:off x="1175029" y="1727472"/>
            <a:ext cx="792088" cy="792088"/>
            <a:chOff x="1835696" y="2517293"/>
            <a:chExt cx="792088" cy="792088"/>
          </a:xfrm>
        </p:grpSpPr>
        <p:sp>
          <p:nvSpPr>
            <p:cNvPr id="218" name="Google Shape;218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220;p5"/>
          <p:cNvGrpSpPr/>
          <p:nvPr/>
        </p:nvGrpSpPr>
        <p:grpSpPr>
          <a:xfrm>
            <a:off x="2681951" y="1727472"/>
            <a:ext cx="792088" cy="792088"/>
            <a:chOff x="1835696" y="2517293"/>
            <a:chExt cx="792088" cy="792088"/>
          </a:xfrm>
        </p:grpSpPr>
        <p:sp>
          <p:nvSpPr>
            <p:cNvPr id="221" name="Google Shape;221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3" name="Google Shape;223;p5"/>
          <p:cNvGrpSpPr/>
          <p:nvPr/>
        </p:nvGrpSpPr>
        <p:grpSpPr>
          <a:xfrm>
            <a:off x="4194119" y="1727472"/>
            <a:ext cx="792088" cy="792088"/>
            <a:chOff x="1835696" y="2517293"/>
            <a:chExt cx="792088" cy="792088"/>
          </a:xfrm>
        </p:grpSpPr>
        <p:sp>
          <p:nvSpPr>
            <p:cNvPr id="224" name="Google Shape;224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6" name="Google Shape;226;p5"/>
          <p:cNvGrpSpPr/>
          <p:nvPr/>
        </p:nvGrpSpPr>
        <p:grpSpPr>
          <a:xfrm>
            <a:off x="5706287" y="1727472"/>
            <a:ext cx="792088" cy="792088"/>
            <a:chOff x="1835696" y="2517293"/>
            <a:chExt cx="792088" cy="792088"/>
          </a:xfrm>
        </p:grpSpPr>
        <p:sp>
          <p:nvSpPr>
            <p:cNvPr id="227" name="Google Shape;227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9" name="Google Shape;229;p5"/>
          <p:cNvGrpSpPr/>
          <p:nvPr/>
        </p:nvGrpSpPr>
        <p:grpSpPr>
          <a:xfrm>
            <a:off x="7154904" y="1626452"/>
            <a:ext cx="979994" cy="979994"/>
            <a:chOff x="1835696" y="2517293"/>
            <a:chExt cx="792088" cy="792088"/>
          </a:xfrm>
        </p:grpSpPr>
        <p:sp>
          <p:nvSpPr>
            <p:cNvPr id="230" name="Google Shape;230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32" name="Google Shape;232;p5"/>
          <p:cNvSpPr txBox="1"/>
          <p:nvPr/>
        </p:nvSpPr>
        <p:spPr>
          <a:xfrm>
            <a:off x="1162468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1800" b="1">
              <a:solidFill>
                <a:schemeClr val="accent5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3" name="Google Shape;233;p5"/>
          <p:cNvSpPr txBox="1"/>
          <p:nvPr/>
        </p:nvSpPr>
        <p:spPr>
          <a:xfrm>
            <a:off x="2669389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1800" b="1">
              <a:solidFill>
                <a:schemeClr val="accent4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4" name="Google Shape;234;p5"/>
          <p:cNvSpPr txBox="1"/>
          <p:nvPr/>
        </p:nvSpPr>
        <p:spPr>
          <a:xfrm>
            <a:off x="4176310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1800" b="1">
              <a:solidFill>
                <a:schemeClr val="accent3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5" name="Google Shape;235;p5"/>
          <p:cNvSpPr txBox="1"/>
          <p:nvPr/>
        </p:nvSpPr>
        <p:spPr>
          <a:xfrm>
            <a:off x="5683231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  <a:endParaRPr sz="1800" b="1">
              <a:solidFill>
                <a:schemeClr val="accent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6" name="Google Shape;236;p5"/>
          <p:cNvSpPr txBox="1"/>
          <p:nvPr/>
        </p:nvSpPr>
        <p:spPr>
          <a:xfrm>
            <a:off x="7236296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</a:t>
            </a:r>
            <a:endParaRPr sz="1800" b="1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7" name="Google Shape;237;p5"/>
          <p:cNvSpPr/>
          <p:nvPr/>
        </p:nvSpPr>
        <p:spPr>
          <a:xfrm rot="8100000">
            <a:off x="4476548" y="1994301"/>
            <a:ext cx="242999" cy="243000"/>
          </a:xfrm>
          <a:custGeom>
            <a:avLst/>
            <a:gdLst/>
            <a:ahLst/>
            <a:cxnLst/>
            <a:rect l="l" t="t" r="r" b="b"/>
            <a:pathLst>
              <a:path w="2483832" h="2483835" extrusionOk="0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8" name="Google Shape;238;p5"/>
          <p:cNvSpPr/>
          <p:nvPr/>
        </p:nvSpPr>
        <p:spPr>
          <a:xfrm rot="-5400000">
            <a:off x="5945782" y="1969087"/>
            <a:ext cx="313098" cy="313303"/>
          </a:xfrm>
          <a:custGeom>
            <a:avLst/>
            <a:gdLst/>
            <a:ahLst/>
            <a:cxnLst/>
            <a:rect l="l" t="t" r="r" b="b"/>
            <a:pathLst>
              <a:path w="3185463" h="3187558" extrusionOk="0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39" name="Google Shape;239;p5"/>
          <p:cNvGrpSpPr/>
          <p:nvPr/>
        </p:nvGrpSpPr>
        <p:grpSpPr>
          <a:xfrm>
            <a:off x="819950" y="2699257"/>
            <a:ext cx="1502246" cy="1147633"/>
            <a:chOff x="496119" y="2469560"/>
            <a:chExt cx="1752190" cy="1147633"/>
          </a:xfrm>
        </p:grpSpPr>
        <p:sp>
          <p:nvSpPr>
            <p:cNvPr id="240" name="Google Shape;240;p5"/>
            <p:cNvSpPr txBox="1"/>
            <p:nvPr/>
          </p:nvSpPr>
          <p:spPr>
            <a:xfrm>
              <a:off x="496119" y="2724641"/>
              <a:ext cx="1752190" cy="8925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Senarai Pegawai Yang Diluluskan Cuti Belajar dan HLP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1" name="Google Shape;241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PK2, BPL</a:t>
              </a:r>
              <a:endParaRPr sz="14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2" name="Google Shape;242;p5"/>
          <p:cNvGrpSpPr/>
          <p:nvPr/>
        </p:nvGrpSpPr>
        <p:grpSpPr>
          <a:xfrm>
            <a:off x="2326872" y="2699257"/>
            <a:ext cx="1502246" cy="1347688"/>
            <a:chOff x="496119" y="2469560"/>
            <a:chExt cx="1752190" cy="1347688"/>
          </a:xfrm>
        </p:grpSpPr>
        <p:sp>
          <p:nvSpPr>
            <p:cNvPr id="243" name="Google Shape;243;p5"/>
            <p:cNvSpPr txBox="1"/>
            <p:nvPr/>
          </p:nvSpPr>
          <p:spPr>
            <a:xfrm>
              <a:off x="496119" y="2724641"/>
              <a:ext cx="1752190" cy="1092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Senarai Pegawai Yang Diluluskan Cuti Belajar dan HLP dihantar kepada Program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BPL, Program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5" name="Google Shape;245;p5"/>
          <p:cNvGrpSpPr/>
          <p:nvPr/>
        </p:nvGrpSpPr>
        <p:grpSpPr>
          <a:xfrm>
            <a:off x="3833794" y="2699257"/>
            <a:ext cx="1502246" cy="1347688"/>
            <a:chOff x="496119" y="2469560"/>
            <a:chExt cx="1752190" cy="1347688"/>
          </a:xfrm>
        </p:grpSpPr>
        <p:sp>
          <p:nvSpPr>
            <p:cNvPr id="246" name="Google Shape;246;p5"/>
            <p:cNvSpPr txBox="1"/>
            <p:nvPr/>
          </p:nvSpPr>
          <p:spPr>
            <a:xfrm>
              <a:off x="496119" y="2724641"/>
              <a:ext cx="1752190" cy="1092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Pegawai-pegawai yang layak akan dipertimbangkan penempatan ke JSL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47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J/K Mesyuarat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8" name="Google Shape;248;p5"/>
          <p:cNvGrpSpPr/>
          <p:nvPr/>
        </p:nvGrpSpPr>
        <p:grpSpPr>
          <a:xfrm>
            <a:off x="5340716" y="2699257"/>
            <a:ext cx="1502246" cy="1547743"/>
            <a:chOff x="496119" y="2469560"/>
            <a:chExt cx="1752190" cy="1547743"/>
          </a:xfrm>
        </p:grpSpPr>
        <p:sp>
          <p:nvSpPr>
            <p:cNvPr id="249" name="Google Shape;249;p5"/>
            <p:cNvSpPr txBox="1"/>
            <p:nvPr/>
          </p:nvSpPr>
          <p:spPr>
            <a:xfrm>
              <a:off x="496119" y="2724641"/>
              <a:ext cx="1752190" cy="12926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Edaran Surat Kelulusan Penempatan ke JSL kepada Jabatan dan pegawai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0" name="Google Shape;250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PK1, BPL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51" name="Google Shape;251;p5"/>
          <p:cNvGrpSpPr/>
          <p:nvPr/>
        </p:nvGrpSpPr>
        <p:grpSpPr>
          <a:xfrm>
            <a:off x="6893778" y="2699257"/>
            <a:ext cx="1502246" cy="1347688"/>
            <a:chOff x="496119" y="2469560"/>
            <a:chExt cx="1752190" cy="1347688"/>
          </a:xfrm>
        </p:grpSpPr>
        <p:sp>
          <p:nvSpPr>
            <p:cNvPr id="252" name="Google Shape;252;p5"/>
            <p:cNvSpPr txBox="1"/>
            <p:nvPr/>
          </p:nvSpPr>
          <p:spPr>
            <a:xfrm>
              <a:off x="496119" y="2724641"/>
              <a:ext cx="1752190" cy="1092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Penghantaran BPK dan dokumen berkaitan kepada JSL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253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PTJ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254;p5"/>
          <p:cNvSpPr/>
          <p:nvPr/>
        </p:nvSpPr>
        <p:spPr>
          <a:xfrm>
            <a:off x="1463396" y="1967666"/>
            <a:ext cx="248440" cy="29581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5" name="Google Shape;255;p5"/>
          <p:cNvSpPr/>
          <p:nvPr/>
        </p:nvSpPr>
        <p:spPr>
          <a:xfrm>
            <a:off x="2918921" y="1971467"/>
            <a:ext cx="318146" cy="292013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6" name="Google Shape;256;p5"/>
          <p:cNvSpPr/>
          <p:nvPr/>
        </p:nvSpPr>
        <p:spPr>
          <a:xfrm>
            <a:off x="7464838" y="1943974"/>
            <a:ext cx="360125" cy="337109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7" name="Google Shape;257;p5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6"/>
          <p:cNvSpPr txBox="1">
            <a:spLocks noGrp="1"/>
          </p:cNvSpPr>
          <p:nvPr>
            <p:ph type="body" idx="1"/>
          </p:nvPr>
        </p:nvSpPr>
        <p:spPr>
          <a:xfrm>
            <a:off x="3923928" y="2329438"/>
            <a:ext cx="4930200" cy="47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TANGGUNGJAWAB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 (JSL)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3" name="Google Shape;263;p6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979712" y="2154552"/>
            <a:ext cx="823347" cy="82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body" idx="1"/>
          </p:nvPr>
        </p:nvSpPr>
        <p:spPr>
          <a:xfrm>
            <a:off x="1384748" y="243284"/>
            <a:ext cx="5952047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PERANAN SEBAGAI KETUA JABATAN</a:t>
            </a:r>
          </a:p>
        </p:txBody>
      </p:sp>
      <p:sp>
        <p:nvSpPr>
          <p:cNvPr id="1142" name="Google Shape;1142;p27"/>
          <p:cNvSpPr txBox="1">
            <a:spLocks noGrp="1"/>
          </p:cNvSpPr>
          <p:nvPr>
            <p:ph type="body" idx="2"/>
          </p:nvPr>
        </p:nvSpPr>
        <p:spPr>
          <a:xfrm>
            <a:off x="0" y="878624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JAWATAN SIMPANAN LATIHAN</a:t>
            </a:r>
          </a:p>
        </p:txBody>
      </p:sp>
      <p:sp>
        <p:nvSpPr>
          <p:cNvPr id="1143" name="Google Shape;1143;p27"/>
          <p:cNvSpPr/>
          <p:nvPr/>
        </p:nvSpPr>
        <p:spPr>
          <a:xfrm>
            <a:off x="1691680" y="1243914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11560" y="840634"/>
            <a:ext cx="1386670" cy="439280"/>
            <a:chOff x="29311" y="1564052"/>
            <a:chExt cx="1386670" cy="439280"/>
          </a:xfrm>
        </p:grpSpPr>
        <p:pic>
          <p:nvPicPr>
            <p:cNvPr id="12" name="Google Shape;966;p2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29311" y="1564052"/>
              <a:ext cx="439280" cy="43928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3" name="Rectangle 12"/>
            <p:cNvSpPr/>
            <p:nvPr/>
          </p:nvSpPr>
          <p:spPr>
            <a:xfrm>
              <a:off x="373708" y="1637666"/>
              <a:ext cx="104227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/>
              <a:r>
                <a:rPr lang="en-US" b="1" dirty="0">
                  <a:solidFill>
                    <a:srgbClr val="FF0000"/>
                  </a:solidFill>
                </a:rPr>
                <a:t>PENTING!</a:t>
              </a:r>
              <a:endParaRPr 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79512" y="1434466"/>
            <a:ext cx="8273824" cy="3266364"/>
            <a:chOff x="271174" y="1434466"/>
            <a:chExt cx="8273824" cy="3266364"/>
          </a:xfrm>
        </p:grpSpPr>
        <p:sp>
          <p:nvSpPr>
            <p:cNvPr id="1144" name="Google Shape;1144;p27"/>
            <p:cNvSpPr txBox="1"/>
            <p:nvPr/>
          </p:nvSpPr>
          <p:spPr>
            <a:xfrm>
              <a:off x="1135270" y="1434466"/>
              <a:ext cx="7325162" cy="6693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just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Setelah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diluluskan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penempatan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ke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Jawatan Simpanan Latihan, </a:t>
              </a:r>
              <a:r>
                <a:rPr lang="en-US" sz="1250" b="1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BPL </a:t>
              </a:r>
              <a:r>
                <a:rPr lang="en-US" sz="1250" b="1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berperanan</a:t>
              </a:r>
              <a:r>
                <a:rPr lang="en-US" sz="1250" b="1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selaku</a:t>
              </a:r>
              <a:r>
                <a:rPr lang="en-US" sz="1250" b="1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Ketua</a:t>
              </a:r>
              <a:r>
                <a:rPr lang="en-US" sz="1250" b="1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Jabatan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bagi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menguruskan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urusan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bayaran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emolumen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serta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urusan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perkhidmatan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kecuali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bagi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urusan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perkhidmatan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yang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telah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diberikan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penurunan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kuasa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melulus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. </a:t>
              </a:r>
              <a:endParaRPr lang="en-US" sz="125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Google Shape;1144;p27"/>
            <p:cNvSpPr txBox="1"/>
            <p:nvPr/>
          </p:nvSpPr>
          <p:spPr>
            <a:xfrm>
              <a:off x="271174" y="2371650"/>
              <a:ext cx="8273824" cy="2329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50" b="1" dirty="0">
                <a:solidFill>
                  <a:srgbClr val="3F3F3F"/>
                </a:solidFill>
              </a:endParaRPr>
            </a:p>
            <a:p>
              <a:pPr marL="228600" lvl="2" indent="-228600" algn="just">
                <a:buAutoNum type="arabicPeriod"/>
              </a:pPr>
              <a:r>
                <a:rPr lang="en-US" sz="1250" b="1" dirty="0" err="1">
                  <a:solidFill>
                    <a:schemeClr val="tx1"/>
                  </a:solidFill>
                </a:rPr>
                <a:t>Kelulusan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Permohonan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Perjalanan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Ke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Luar</a:t>
              </a:r>
              <a:r>
                <a:rPr lang="en-US" sz="1250" b="1" dirty="0">
                  <a:solidFill>
                    <a:schemeClr val="tx1"/>
                  </a:solidFill>
                </a:rPr>
                <a:t> Negara </a:t>
              </a:r>
              <a:r>
                <a:rPr lang="en-US" sz="1250" b="1" dirty="0" err="1">
                  <a:solidFill>
                    <a:schemeClr val="tx1"/>
                  </a:solidFill>
                </a:rPr>
                <a:t>Atas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Urusan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Persendirian</a:t>
              </a:r>
              <a:r>
                <a:rPr lang="en-US" sz="1250" b="1" dirty="0">
                  <a:solidFill>
                    <a:schemeClr val="tx1"/>
                  </a:solidFill>
                </a:rPr>
                <a:t> – KELULUSAN PENYELIA  </a:t>
              </a:r>
            </a:p>
            <a:p>
              <a:pPr marL="228600" lvl="2" indent="-228600" algn="just">
                <a:buAutoNum type="arabicPeriod"/>
              </a:pPr>
              <a:endParaRPr lang="en-US" sz="800" b="1" dirty="0">
                <a:solidFill>
                  <a:schemeClr val="tx1"/>
                </a:solidFill>
              </a:endParaRPr>
            </a:p>
            <a:p>
              <a:pPr lvl="2" algn="just"/>
              <a:r>
                <a:rPr lang="en-US" sz="1250" b="1" dirty="0">
                  <a:solidFill>
                    <a:schemeClr val="tx1"/>
                  </a:solidFill>
                </a:rPr>
                <a:t>2. </a:t>
              </a:r>
              <a:r>
                <a:rPr lang="en-US" sz="1250" b="1" dirty="0" err="1">
                  <a:solidFill>
                    <a:schemeClr val="tx1"/>
                  </a:solidFill>
                </a:rPr>
                <a:t>Kemudahan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Cuti</a:t>
              </a:r>
              <a:r>
                <a:rPr lang="en-US" sz="1250" b="1" dirty="0">
                  <a:solidFill>
                    <a:schemeClr val="tx1"/>
                  </a:solidFill>
                </a:rPr>
                <a:t> - SURAT PEKELILING KETUA SETIAUSAHA BILANGAN 1 TAHUN 2019</a:t>
              </a: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Tanpa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Gaji</a:t>
              </a:r>
              <a:r>
                <a:rPr lang="en-US" sz="1250" dirty="0">
                  <a:solidFill>
                    <a:srgbClr val="002060"/>
                  </a:solidFill>
                </a:rPr>
                <a:t> (</a:t>
              </a:r>
              <a:r>
                <a:rPr lang="en-US" sz="1250" dirty="0" err="1">
                  <a:solidFill>
                    <a:srgbClr val="002060"/>
                  </a:solidFill>
                </a:rPr>
                <a:t>Persendirian</a:t>
              </a:r>
              <a:r>
                <a:rPr lang="en-US" sz="1250" dirty="0">
                  <a:solidFill>
                    <a:srgbClr val="002060"/>
                  </a:solidFill>
                </a:rPr>
                <a:t>)</a:t>
              </a: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Separuh</a:t>
              </a:r>
              <a:r>
                <a:rPr lang="en-US" sz="1250" dirty="0">
                  <a:solidFill>
                    <a:srgbClr val="002060"/>
                  </a:solidFill>
                </a:rPr>
                <a:t> Gaji 14 </a:t>
              </a:r>
              <a:r>
                <a:rPr lang="en-US" sz="1250" dirty="0" err="1">
                  <a:solidFill>
                    <a:srgbClr val="002060"/>
                  </a:solidFill>
                </a:rPr>
                <a:t>hari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pertama</a:t>
              </a:r>
              <a:endParaRPr lang="en-US" sz="1250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Sakit</a:t>
              </a:r>
              <a:r>
                <a:rPr lang="en-US" sz="1250" dirty="0">
                  <a:solidFill>
                    <a:srgbClr val="002060"/>
                  </a:solidFill>
                </a:rPr>
                <a:t> 90 </a:t>
              </a:r>
              <a:r>
                <a:rPr lang="en-US" sz="1250" dirty="0" err="1">
                  <a:solidFill>
                    <a:srgbClr val="002060"/>
                  </a:solidFill>
                </a:rPr>
                <a:t>hari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pertama</a:t>
              </a:r>
              <a:endParaRPr lang="en-US" sz="1250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b="1" dirty="0" err="1">
                  <a:solidFill>
                    <a:srgbClr val="002060"/>
                  </a:solidFill>
                </a:rPr>
                <a:t>Cuti</a:t>
              </a:r>
              <a:r>
                <a:rPr lang="en-US" sz="1250" b="1" dirty="0">
                  <a:solidFill>
                    <a:srgbClr val="002060"/>
                  </a:solidFill>
                </a:rPr>
                <a:t> Haji</a:t>
              </a: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Tibi</a:t>
              </a:r>
              <a:r>
                <a:rPr lang="en-US" sz="1250" dirty="0">
                  <a:solidFill>
                    <a:srgbClr val="002060"/>
                  </a:solidFill>
                </a:rPr>
                <a:t>, </a:t>
              </a:r>
              <a:r>
                <a:rPr lang="en-US" sz="1250" dirty="0" err="1">
                  <a:solidFill>
                    <a:srgbClr val="002060"/>
                  </a:solidFill>
                </a:rPr>
                <a:t>Kusta</a:t>
              </a:r>
              <a:r>
                <a:rPr lang="en-US" sz="1250" dirty="0">
                  <a:solidFill>
                    <a:srgbClr val="002060"/>
                  </a:solidFill>
                </a:rPr>
                <a:t>, </a:t>
              </a:r>
              <a:r>
                <a:rPr lang="en-US" sz="1250" dirty="0" err="1">
                  <a:solidFill>
                    <a:srgbClr val="002060"/>
                  </a:solidFill>
                </a:rPr>
                <a:t>Barah</a:t>
              </a:r>
              <a:endParaRPr lang="en-US" sz="1250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b="1" dirty="0" err="1">
                  <a:solidFill>
                    <a:srgbClr val="002060"/>
                  </a:solidFill>
                </a:rPr>
                <a:t>Cuti</a:t>
              </a:r>
              <a:r>
                <a:rPr lang="en-US" sz="1250" b="1" dirty="0">
                  <a:solidFill>
                    <a:srgbClr val="002060"/>
                  </a:solidFill>
                </a:rPr>
                <a:t> </a:t>
              </a:r>
              <a:r>
                <a:rPr lang="en-US" sz="1250" b="1" dirty="0" err="1">
                  <a:solidFill>
                    <a:srgbClr val="002060"/>
                  </a:solidFill>
                </a:rPr>
                <a:t>Tanpa</a:t>
              </a:r>
              <a:r>
                <a:rPr lang="en-US" sz="1250" b="1" dirty="0">
                  <a:solidFill>
                    <a:srgbClr val="002060"/>
                  </a:solidFill>
                </a:rPr>
                <a:t> Gaji </a:t>
              </a:r>
              <a:r>
                <a:rPr lang="en-US" sz="1250" b="1" dirty="0" err="1">
                  <a:solidFill>
                    <a:srgbClr val="002060"/>
                  </a:solidFill>
                </a:rPr>
                <a:t>Menjaga</a:t>
              </a:r>
              <a:r>
                <a:rPr lang="en-US" sz="1250" b="1" dirty="0">
                  <a:solidFill>
                    <a:srgbClr val="002060"/>
                  </a:solidFill>
                </a:rPr>
                <a:t> </a:t>
              </a:r>
              <a:r>
                <a:rPr lang="en-US" sz="1250" b="1" dirty="0" err="1">
                  <a:solidFill>
                    <a:srgbClr val="002060"/>
                  </a:solidFill>
                </a:rPr>
                <a:t>Anak</a:t>
              </a:r>
              <a:endParaRPr lang="en-US" sz="1250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b="1" dirty="0" err="1">
                  <a:solidFill>
                    <a:srgbClr val="002060"/>
                  </a:solidFill>
                </a:rPr>
                <a:t>Cuti</a:t>
              </a:r>
              <a:r>
                <a:rPr lang="en-US" sz="1250" b="1" dirty="0">
                  <a:solidFill>
                    <a:srgbClr val="002060"/>
                  </a:solidFill>
                </a:rPr>
                <a:t> </a:t>
              </a:r>
              <a:r>
                <a:rPr lang="en-US" sz="1250" b="1" dirty="0" err="1">
                  <a:solidFill>
                    <a:srgbClr val="002060"/>
                  </a:solidFill>
                </a:rPr>
                <a:t>Bersalin</a:t>
              </a:r>
              <a:endParaRPr lang="en-US" sz="1250" b="1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CTRK</a:t>
              </a:r>
              <a:endParaRPr lang="en-US" sz="1250" dirty="0">
                <a:solidFill>
                  <a:srgbClr val="002060"/>
                </a:solidFill>
              </a:endParaRPr>
            </a:p>
          </p:txBody>
        </p:sp>
      </p:grpSp>
      <p:sp>
        <p:nvSpPr>
          <p:cNvPr id="4" name="Right Brace 3"/>
          <p:cNvSpPr/>
          <p:nvPr/>
        </p:nvSpPr>
        <p:spPr>
          <a:xfrm>
            <a:off x="7110919" y="2889115"/>
            <a:ext cx="495906" cy="19755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ectangle 4"/>
          <p:cNvSpPr/>
          <p:nvPr/>
        </p:nvSpPr>
        <p:spPr>
          <a:xfrm>
            <a:off x="7802750" y="3411964"/>
            <a:ext cx="115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Permohonan</a:t>
            </a: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hantar</a:t>
            </a: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kepada</a:t>
            </a: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BPL</a:t>
            </a:r>
          </a:p>
        </p:txBody>
      </p:sp>
      <p:sp>
        <p:nvSpPr>
          <p:cNvPr id="170" name="Google Shape;170;p3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endParaRPr sz="1200" b="1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"/>
          <p:cNvSpPr txBox="1"/>
          <p:nvPr/>
        </p:nvSpPr>
        <p:spPr>
          <a:xfrm>
            <a:off x="0" y="136245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</a:pPr>
            <a:r>
              <a:rPr lang="en-US" sz="36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JAWATAN SIMPANAN LATIHAN</a:t>
            </a:r>
            <a:endParaRPr sz="3600"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9" name="Google Shape;269;p7"/>
          <p:cNvSpPr txBox="1"/>
          <p:nvPr/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</a:pPr>
            <a:r>
              <a:rPr lang="en-US" sz="1400" i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URUSAN PERKHIDMATAN</a:t>
            </a:r>
            <a:endParaRPr sz="1400" i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70" name="Google Shape;270;p7"/>
          <p:cNvGrpSpPr/>
          <p:nvPr/>
        </p:nvGrpSpPr>
        <p:grpSpPr>
          <a:xfrm>
            <a:off x="1043608" y="1203598"/>
            <a:ext cx="2485482" cy="512753"/>
            <a:chOff x="1438446" y="2995100"/>
            <a:chExt cx="2485482" cy="512753"/>
          </a:xfrm>
        </p:grpSpPr>
        <p:sp>
          <p:nvSpPr>
            <p:cNvPr id="271" name="Google Shape;271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Pembayaran Gaji dan Elaun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74" name="Google Shape;274;p7"/>
          <p:cNvGrpSpPr/>
          <p:nvPr/>
        </p:nvGrpSpPr>
        <p:grpSpPr>
          <a:xfrm>
            <a:off x="1033051" y="1805807"/>
            <a:ext cx="2485482" cy="512753"/>
            <a:chOff x="1438446" y="2995100"/>
            <a:chExt cx="2485482" cy="512753"/>
          </a:xfrm>
        </p:grpSpPr>
        <p:sp>
          <p:nvSpPr>
            <p:cNvPr id="275" name="Google Shape;275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Kenaikan Pangkat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78" name="Google Shape;278;p7"/>
          <p:cNvGrpSpPr/>
          <p:nvPr/>
        </p:nvGrpSpPr>
        <p:grpSpPr>
          <a:xfrm>
            <a:off x="1029678" y="2446829"/>
            <a:ext cx="2485482" cy="512753"/>
            <a:chOff x="1438446" y="2995100"/>
            <a:chExt cx="2485482" cy="512753"/>
          </a:xfrm>
        </p:grpSpPr>
        <p:sp>
          <p:nvSpPr>
            <p:cNvPr id="279" name="Google Shape;279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Pengemaskinian BPK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86" name="Google Shape;286;p7"/>
          <p:cNvGrpSpPr/>
          <p:nvPr/>
        </p:nvGrpSpPr>
        <p:grpSpPr>
          <a:xfrm>
            <a:off x="1047056" y="3865275"/>
            <a:ext cx="2485482" cy="512753"/>
            <a:chOff x="1438446" y="2995100"/>
            <a:chExt cx="2485482" cy="512753"/>
          </a:xfrm>
        </p:grpSpPr>
        <p:sp>
          <p:nvSpPr>
            <p:cNvPr id="287" name="Google Shape;287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Sara Ubat / Pinjaman Perumahan / Telefon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90" name="Google Shape;290;p7"/>
          <p:cNvGrpSpPr/>
          <p:nvPr/>
        </p:nvGrpSpPr>
        <p:grpSpPr>
          <a:xfrm>
            <a:off x="3655555" y="1203598"/>
            <a:ext cx="2485482" cy="512753"/>
            <a:chOff x="1438446" y="2995100"/>
            <a:chExt cx="2485482" cy="512753"/>
          </a:xfrm>
        </p:grpSpPr>
        <p:sp>
          <p:nvSpPr>
            <p:cNvPr id="291" name="Google Shape;291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2" name="Google Shape;292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Pengisytiharan harta melalui HRMIS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94" name="Google Shape;294;p7"/>
          <p:cNvGrpSpPr/>
          <p:nvPr/>
        </p:nvGrpSpPr>
        <p:grpSpPr>
          <a:xfrm>
            <a:off x="3644998" y="1805807"/>
            <a:ext cx="2485482" cy="512753"/>
            <a:chOff x="1438446" y="2995100"/>
            <a:chExt cx="2485482" cy="512753"/>
          </a:xfrm>
        </p:grpSpPr>
        <p:sp>
          <p:nvSpPr>
            <p:cNvPr id="295" name="Google Shape;295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Urusan Cuti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98" name="Google Shape;298;p7"/>
          <p:cNvGrpSpPr/>
          <p:nvPr/>
        </p:nvGrpSpPr>
        <p:grpSpPr>
          <a:xfrm>
            <a:off x="3641625" y="2446829"/>
            <a:ext cx="2485482" cy="512753"/>
            <a:chOff x="1438446" y="2995100"/>
            <a:chExt cx="2485482" cy="512753"/>
          </a:xfrm>
        </p:grpSpPr>
        <p:sp>
          <p:nvSpPr>
            <p:cNvPr id="299" name="Google Shape;299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Guarantee Letter </a:t>
              </a: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(GL)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02" name="Google Shape;302;p7"/>
          <p:cNvGrpSpPr/>
          <p:nvPr/>
        </p:nvGrpSpPr>
        <p:grpSpPr>
          <a:xfrm>
            <a:off x="3641625" y="3156052"/>
            <a:ext cx="2485482" cy="512753"/>
            <a:chOff x="1438446" y="2995100"/>
            <a:chExt cx="2485482" cy="512753"/>
          </a:xfrm>
        </p:grpSpPr>
        <p:sp>
          <p:nvSpPr>
            <p:cNvPr id="303" name="Google Shape;303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Pengesahan Majikan Urusan Pinjaman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06" name="Google Shape;306;p7"/>
          <p:cNvGrpSpPr/>
          <p:nvPr/>
        </p:nvGrpSpPr>
        <p:grpSpPr>
          <a:xfrm>
            <a:off x="3659003" y="3865275"/>
            <a:ext cx="2485482" cy="512753"/>
            <a:chOff x="1438446" y="2995100"/>
            <a:chExt cx="2485482" cy="512753"/>
          </a:xfrm>
        </p:grpSpPr>
        <p:sp>
          <p:nvSpPr>
            <p:cNvPr id="307" name="Google Shape;307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Kemudahan Bagi Yang Bertukar Wilayah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10" name="Google Shape;310;p7"/>
          <p:cNvGrpSpPr/>
          <p:nvPr/>
        </p:nvGrpSpPr>
        <p:grpSpPr>
          <a:xfrm>
            <a:off x="6267502" y="1203598"/>
            <a:ext cx="2485482" cy="512753"/>
            <a:chOff x="1438446" y="2995100"/>
            <a:chExt cx="2485482" cy="512753"/>
          </a:xfrm>
        </p:grpSpPr>
        <p:sp>
          <p:nvSpPr>
            <p:cNvPr id="311" name="Google Shape;311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Peletakan Jawatan Pegawai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14" name="Google Shape;314;p7"/>
          <p:cNvGrpSpPr/>
          <p:nvPr/>
        </p:nvGrpSpPr>
        <p:grpSpPr>
          <a:xfrm>
            <a:off x="6256945" y="1805807"/>
            <a:ext cx="2485482" cy="512753"/>
            <a:chOff x="1438446" y="2995100"/>
            <a:chExt cx="2485482" cy="512753"/>
          </a:xfrm>
        </p:grpSpPr>
        <p:sp>
          <p:nvSpPr>
            <p:cNvPr id="315" name="Google Shape;315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Pengurusan Tatatertib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18" name="Google Shape;318;p7"/>
          <p:cNvGrpSpPr/>
          <p:nvPr/>
        </p:nvGrpSpPr>
        <p:grpSpPr>
          <a:xfrm>
            <a:off x="6267502" y="2446829"/>
            <a:ext cx="2485482" cy="512753"/>
            <a:chOff x="1438446" y="2995100"/>
            <a:chExt cx="2485482" cy="512753"/>
          </a:xfrm>
        </p:grpSpPr>
        <p:sp>
          <p:nvSpPr>
            <p:cNvPr id="319" name="Google Shape;319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Permohonan Ke Luar Negara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1" name="Google Shape;321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22" name="Google Shape;322;p7"/>
          <p:cNvGrpSpPr/>
          <p:nvPr/>
        </p:nvGrpSpPr>
        <p:grpSpPr>
          <a:xfrm>
            <a:off x="6253572" y="3156052"/>
            <a:ext cx="2485482" cy="512753"/>
            <a:chOff x="1438446" y="2995100"/>
            <a:chExt cx="2485482" cy="512753"/>
          </a:xfrm>
        </p:grpSpPr>
        <p:sp>
          <p:nvSpPr>
            <p:cNvPr id="323" name="Google Shape;323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Perakuan Amalan Perubatan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26" name="Google Shape;326;p7"/>
          <p:cNvGrpSpPr/>
          <p:nvPr/>
        </p:nvGrpSpPr>
        <p:grpSpPr>
          <a:xfrm>
            <a:off x="1043608" y="3156249"/>
            <a:ext cx="2485482" cy="512753"/>
            <a:chOff x="1438446" y="2995100"/>
            <a:chExt cx="2485482" cy="512753"/>
          </a:xfrm>
        </p:grpSpPr>
        <p:sp>
          <p:nvSpPr>
            <p:cNvPr id="327" name="Google Shape;327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Urusan Lapor Diri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30" name="Google Shape;330;p7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9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PEMBAYARAN GAJI DAN ELAUN</a:t>
            </a:r>
            <a:endParaRPr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3" name="Google Shape;403;p9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/>
              <a:t>PENYELARASAN EMOLUMEN</a:t>
            </a:r>
          </a:p>
        </p:txBody>
      </p:sp>
      <p:sp>
        <p:nvSpPr>
          <p:cNvPr id="404" name="Google Shape;404;p9"/>
          <p:cNvSpPr/>
          <p:nvPr/>
        </p:nvSpPr>
        <p:spPr>
          <a:xfrm>
            <a:off x="3895357" y="1594523"/>
            <a:ext cx="1340281" cy="134028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5" name="Google Shape;405;p9"/>
          <p:cNvSpPr/>
          <p:nvPr/>
        </p:nvSpPr>
        <p:spPr>
          <a:xfrm>
            <a:off x="3895357" y="3057894"/>
            <a:ext cx="1340281" cy="1340281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6" name="Google Shape;406;p9"/>
          <p:cNvSpPr/>
          <p:nvPr/>
        </p:nvSpPr>
        <p:spPr>
          <a:xfrm>
            <a:off x="3150894" y="2322019"/>
            <a:ext cx="1340281" cy="1340281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7" name="Google Shape;407;p9"/>
          <p:cNvSpPr/>
          <p:nvPr/>
        </p:nvSpPr>
        <p:spPr>
          <a:xfrm>
            <a:off x="4660513" y="2322019"/>
            <a:ext cx="1340281" cy="1340281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8" name="Google Shape;408;p9"/>
          <p:cNvSpPr/>
          <p:nvPr/>
        </p:nvSpPr>
        <p:spPr>
          <a:xfrm>
            <a:off x="3629566" y="256135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9" name="Google Shape;409;p9"/>
          <p:cNvSpPr/>
          <p:nvPr/>
        </p:nvSpPr>
        <p:spPr>
          <a:xfrm>
            <a:off x="4134693" y="3057894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10" name="Google Shape;410;p9"/>
          <p:cNvSpPr/>
          <p:nvPr/>
        </p:nvSpPr>
        <p:spPr>
          <a:xfrm>
            <a:off x="4660513" y="256135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11" name="Google Shape;411;p9"/>
          <p:cNvSpPr/>
          <p:nvPr/>
        </p:nvSpPr>
        <p:spPr>
          <a:xfrm>
            <a:off x="4134693" y="207319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12" name="Google Shape;412;p9"/>
          <p:cNvGrpSpPr/>
          <p:nvPr/>
        </p:nvGrpSpPr>
        <p:grpSpPr>
          <a:xfrm>
            <a:off x="6148861" y="2559955"/>
            <a:ext cx="2743619" cy="863358"/>
            <a:chOff x="803640" y="3362835"/>
            <a:chExt cx="2179895" cy="863358"/>
          </a:xfrm>
        </p:grpSpPr>
        <p:sp>
          <p:nvSpPr>
            <p:cNvPr id="413" name="Google Shape;413;p9"/>
            <p:cNvSpPr txBox="1"/>
            <p:nvPr/>
          </p:nvSpPr>
          <p:spPr>
            <a:xfrm>
              <a:off x="803640" y="3579862"/>
              <a:ext cx="21798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Urusan pembayaran melalui potongan gaji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Contoh : Bayaran LPPSA; Zakat dll  </a:t>
              </a:r>
              <a:endParaRPr sz="1200" b="1" i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4" name="Google Shape;414;p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u="sng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POTONGAN GAJI</a:t>
              </a:r>
              <a:endParaRPr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15" name="Google Shape;415;p9"/>
          <p:cNvGrpSpPr/>
          <p:nvPr/>
        </p:nvGrpSpPr>
        <p:grpSpPr>
          <a:xfrm>
            <a:off x="430969" y="2559955"/>
            <a:ext cx="2592287" cy="678692"/>
            <a:chOff x="803640" y="3362835"/>
            <a:chExt cx="2059657" cy="678692"/>
          </a:xfrm>
        </p:grpSpPr>
        <p:sp>
          <p:nvSpPr>
            <p:cNvPr id="416" name="Google Shape;416;p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Penyelarasan Emolumen kerana Kenaikan Pangkat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7" name="Google Shape;417;p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u="sng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KENAIKAN PANGKAT</a:t>
              </a:r>
              <a:endParaRPr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18" name="Google Shape;418;p9"/>
          <p:cNvGrpSpPr/>
          <p:nvPr/>
        </p:nvGrpSpPr>
        <p:grpSpPr>
          <a:xfrm>
            <a:off x="5436097" y="3667000"/>
            <a:ext cx="3305051" cy="1417356"/>
            <a:chOff x="803640" y="3362835"/>
            <a:chExt cx="2625971" cy="1417356"/>
          </a:xfrm>
        </p:grpSpPr>
        <p:sp>
          <p:nvSpPr>
            <p:cNvPr id="419" name="Google Shape;419;p9"/>
            <p:cNvSpPr txBox="1"/>
            <p:nvPr/>
          </p:nvSpPr>
          <p:spPr>
            <a:xfrm>
              <a:off x="803640" y="3579862"/>
              <a:ext cx="262597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Penyelarasan / Kutipan semula Emolumen kesan cuti atau urusan perkhidmatan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Contoh : Perubahan Fasiliti latihan; diluluskan CBBP bagi attachment luar Negara; Cuti Sakit melebihi 28 hari berturut-turut dll</a:t>
              </a:r>
              <a:endParaRPr sz="1200" b="1" i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0" name="Google Shape;420;p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u="sng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KESAN CUTI / PERKHIDMATAN</a:t>
              </a:r>
              <a:endParaRPr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21" name="Google Shape;421;p9"/>
          <p:cNvGrpSpPr/>
          <p:nvPr/>
        </p:nvGrpSpPr>
        <p:grpSpPr>
          <a:xfrm>
            <a:off x="1115616" y="1416780"/>
            <a:ext cx="2593940" cy="678692"/>
            <a:chOff x="803640" y="3362835"/>
            <a:chExt cx="2060970" cy="678692"/>
          </a:xfrm>
        </p:grpSpPr>
        <p:sp>
          <p:nvSpPr>
            <p:cNvPr id="422" name="Google Shape;422;p9"/>
            <p:cNvSpPr txBox="1"/>
            <p:nvPr/>
          </p:nvSpPr>
          <p:spPr>
            <a:xfrm>
              <a:off x="803640" y="3579862"/>
              <a:ext cx="20609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Penyelarasan Emolumen kerana Kenaikan Gaji Tahunan (KGT).  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3" name="Google Shape;423;p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u="sng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PERGERAKAN GAJI TAHUNAN</a:t>
              </a:r>
              <a:endParaRPr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24" name="Google Shape;424;p9"/>
          <p:cNvSpPr txBox="1"/>
          <p:nvPr/>
        </p:nvSpPr>
        <p:spPr>
          <a:xfrm>
            <a:off x="3840392" y="266899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3600" b="1">
              <a:solidFill>
                <a:schemeClr val="accent4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5" name="Google Shape;425;p9"/>
          <p:cNvSpPr txBox="1"/>
          <p:nvPr/>
        </p:nvSpPr>
        <p:spPr>
          <a:xfrm>
            <a:off x="4782695" y="266899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  <a:endParaRPr sz="3600" b="1">
              <a:solidFill>
                <a:schemeClr val="accent3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6" name="Google Shape;426;p9"/>
          <p:cNvSpPr txBox="1"/>
          <p:nvPr/>
        </p:nvSpPr>
        <p:spPr>
          <a:xfrm>
            <a:off x="4282672" y="3138619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3600" b="1">
              <a:solidFill>
                <a:schemeClr val="accent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7" name="Google Shape;427;p9"/>
          <p:cNvSpPr txBox="1"/>
          <p:nvPr/>
        </p:nvSpPr>
        <p:spPr>
          <a:xfrm>
            <a:off x="4282672" y="2202748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3600" b="1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28" name="Google Shape;428;p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688322" y="1306491"/>
            <a:ext cx="601920" cy="60192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429" name="Google Shape;429;p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rot="-1216151">
            <a:off x="683568" y="2167399"/>
            <a:ext cx="681680" cy="6816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430" name="Google Shape;430;p9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601527" y="2070427"/>
            <a:ext cx="694782" cy="69478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431" name="Google Shape;431;p9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 flipH="1">
            <a:off x="4837860" y="4005055"/>
            <a:ext cx="606757" cy="60675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33" name="Google Shape;1146;p27"/>
          <p:cNvSpPr/>
          <p:nvPr/>
        </p:nvSpPr>
        <p:spPr>
          <a:xfrm flipH="1">
            <a:off x="8623343" y="4586725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1147;p27"/>
          <p:cNvSpPr txBox="1"/>
          <p:nvPr/>
        </p:nvSpPr>
        <p:spPr>
          <a:xfrm>
            <a:off x="8741148" y="4807357"/>
            <a:ext cx="35458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r>
            <a:endParaRPr sz="1200" b="1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PEMBAYARAN GAJI DAN ELAUN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2" name="Google Shape;1142;p27"/>
          <p:cNvSpPr txBox="1">
            <a:spLocks noGrp="1"/>
          </p:cNvSpPr>
          <p:nvPr>
            <p:ph type="body" idx="2"/>
          </p:nvPr>
        </p:nvSpPr>
        <p:spPr>
          <a:xfrm>
            <a:off x="6325" y="1020948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PROGRAM SUBKEPAKARAN</a:t>
            </a:r>
          </a:p>
        </p:txBody>
      </p:sp>
      <p:sp>
        <p:nvSpPr>
          <p:cNvPr id="1143" name="Google Shape;1143;p27"/>
          <p:cNvSpPr/>
          <p:nvPr/>
        </p:nvSpPr>
        <p:spPr>
          <a:xfrm>
            <a:off x="1691680" y="1339611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4" name="Google Shape;1144;p27"/>
          <p:cNvSpPr txBox="1"/>
          <p:nvPr/>
        </p:nvSpPr>
        <p:spPr>
          <a:xfrm>
            <a:off x="1547664" y="1597012"/>
            <a:ext cx="6984776" cy="2182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PENTING!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Bagi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yang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bertukar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penempatan</a:t>
            </a:r>
            <a:r>
              <a:rPr lang="en-US" sz="1200" dirty="0">
                <a:solidFill>
                  <a:srgbClr val="3F3F3F"/>
                </a:solidFill>
              </a:rPr>
              <a:t> / </a:t>
            </a:r>
            <a:r>
              <a:rPr lang="en-US" sz="1200" dirty="0" err="1">
                <a:solidFill>
                  <a:srgbClr val="3F3F3F"/>
                </a:solidFill>
              </a:rPr>
              <a:t>wilayah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tempat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bertugas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pada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awal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pelan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latihan</a:t>
            </a:r>
            <a:r>
              <a:rPr lang="en-US" sz="1200" dirty="0">
                <a:solidFill>
                  <a:srgbClr val="3F3F3F"/>
                </a:solidFill>
              </a:rPr>
              <a:t>, </a:t>
            </a:r>
            <a:r>
              <a:rPr lang="en-US" sz="1200" dirty="0" err="1">
                <a:solidFill>
                  <a:srgbClr val="3F3F3F"/>
                </a:solidFill>
              </a:rPr>
              <a:t>p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memastikan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Jabatan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menyelaras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elaun-elaun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berkelayakan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mulai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tarikh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memulakan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Subkepakaran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bagi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mengelakkan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lebihan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bayaran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elaun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berkelayakan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kutipan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semula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secara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sekali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gus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.  </a:t>
            </a:r>
            <a:endParaRPr lang="en-US" sz="1200" dirty="0">
              <a:solidFill>
                <a:srgbClr val="3F3F3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3F3F3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</a:rPr>
              <a:t>Terutama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bagi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pegawai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menerima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elaun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wilayah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seperti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Bayaran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Insentif</a:t>
            </a:r>
            <a:r>
              <a:rPr lang="en-US" sz="1200" dirty="0">
                <a:solidFill>
                  <a:srgbClr val="3F3F3F"/>
                </a:solidFill>
              </a:rPr>
              <a:t> Wilayah (BIW), </a:t>
            </a:r>
            <a:r>
              <a:rPr lang="en-US" sz="1200" dirty="0" err="1">
                <a:solidFill>
                  <a:srgbClr val="3F3F3F"/>
                </a:solidFill>
              </a:rPr>
              <a:t>Bayaran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Insentif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Perumahan</a:t>
            </a:r>
            <a:r>
              <a:rPr lang="en-US" sz="1200" dirty="0">
                <a:solidFill>
                  <a:srgbClr val="3F3F3F"/>
                </a:solidFill>
              </a:rPr>
              <a:t> Wilayah (BIPW) dan Bayaran Insentif Pakar di Sabah, Sarawak &amp; Labuan.</a:t>
            </a:r>
            <a:endParaRPr b="1" dirty="0"/>
          </a:p>
          <a:p>
            <a:pPr lvl="0" algn="just"/>
            <a:br>
              <a:rPr lang="en-US" sz="12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endParaRPr dirty="0"/>
          </a:p>
        </p:txBody>
      </p:sp>
      <p:grpSp>
        <p:nvGrpSpPr>
          <p:cNvPr id="1145" name="Google Shape;1145;p27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146" name="Google Shape;1146;p27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7" name="Google Shape;1147;p27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9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9" name="Google Shape;966;p2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35270" y="1530381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695180" y="3848816"/>
          <a:ext cx="221259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5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5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MY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u="dbl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BISH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MY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BIPW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b="1" u="dbl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ITP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Right Arrow 10"/>
          <p:cNvSpPr/>
          <p:nvPr/>
        </p:nvSpPr>
        <p:spPr>
          <a:xfrm>
            <a:off x="4602548" y="3934041"/>
            <a:ext cx="432048" cy="216024"/>
          </a:xfrm>
          <a:prstGeom prst="rightArrow">
            <a:avLst/>
          </a:prstGeom>
          <a:solidFill>
            <a:srgbClr val="9AD3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ight Arrow 11"/>
          <p:cNvSpPr/>
          <p:nvPr/>
        </p:nvSpPr>
        <p:spPr>
          <a:xfrm>
            <a:off x="4602548" y="4302465"/>
            <a:ext cx="432048" cy="216024"/>
          </a:xfrm>
          <a:prstGeom prst="rightArrow">
            <a:avLst/>
          </a:prstGeom>
          <a:solidFill>
            <a:srgbClr val="9AD3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TextBox 12"/>
          <p:cNvSpPr txBox="1"/>
          <p:nvPr/>
        </p:nvSpPr>
        <p:spPr>
          <a:xfrm>
            <a:off x="1574550" y="3527817"/>
            <a:ext cx="6839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PELARASAN ELAUN WILAYAH (BERDASARKAN PENEMPATAN LATIHAN PEGAWAI)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0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RINGKASAN ELAUN PERKHIDMATAN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8" name="Google Shape;438;p10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PROGRAM SUBKEPAKARAN</a:t>
            </a:r>
          </a:p>
        </p:txBody>
      </p:sp>
      <p:graphicFrame>
        <p:nvGraphicFramePr>
          <p:cNvPr id="439" name="Google Shape;439;p10"/>
          <p:cNvGraphicFramePr/>
          <p:nvPr>
            <p:extLst>
              <p:ext uri="{D42A27DB-BD31-4B8C-83A1-F6EECF244321}">
                <p14:modId xmlns:p14="http://schemas.microsoft.com/office/powerpoint/2010/main" val="766431136"/>
              </p:ext>
            </p:extLst>
          </p:nvPr>
        </p:nvGraphicFramePr>
        <p:xfrm>
          <a:off x="467546" y="1203598"/>
          <a:ext cx="8280900" cy="2383390"/>
        </p:xfrm>
        <a:graphic>
          <a:graphicData uri="http://schemas.openxmlformats.org/drawingml/2006/table">
            <a:tbl>
              <a:tblPr firstRow="1" bandRow="1">
                <a:noFill/>
                <a:tableStyleId>{161D644E-42E1-4644-AE33-2C6E390FA809}</a:tableStyleId>
              </a:tblPr>
              <a:tblGrid>
                <a:gridCol w="58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BIL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JENIS ELAUN / KEMUDAHAN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DALAM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LUAR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CATATAN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2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2B3434"/>
                          </a:solidFill>
                        </a:rPr>
                        <a:t>1</a:t>
                      </a:r>
                      <a:endParaRPr sz="1600" b="1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2B3434"/>
                          </a:solidFill>
                        </a:rPr>
                        <a:t>IMBUHAN TETAP KERAIAN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2B3434"/>
                          </a:solidFill>
                        </a:rPr>
                        <a:t>(ITK)</a:t>
                      </a:r>
                      <a:endParaRPr sz="1600" b="1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err="1">
                          <a:solidFill>
                            <a:srgbClr val="2B3434"/>
                          </a:solidFill>
                          <a:sym typeface="+mn-ea"/>
                        </a:rPr>
                        <a:t>MyPPSM</a:t>
                      </a:r>
                      <a:r>
                        <a:rPr lang="en-US" sz="1100" dirty="0">
                          <a:solidFill>
                            <a:srgbClr val="2B3434"/>
                          </a:solidFill>
                          <a:sym typeface="+mn-ea"/>
                        </a:rPr>
                        <a:t> SR.8.1.2 (A15)</a:t>
                      </a:r>
                      <a:endParaRPr lang="en-US" sz="1100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2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IMBUHAN TETAP PERUMAHAN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(ITP)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err="1">
                          <a:solidFill>
                            <a:srgbClr val="2B3434"/>
                          </a:solidFill>
                          <a:sym typeface="+mn-ea"/>
                        </a:rPr>
                        <a:t>MyPPSM</a:t>
                      </a:r>
                      <a:r>
                        <a:rPr lang="en-US" sz="1100" dirty="0">
                          <a:solidFill>
                            <a:srgbClr val="2B3434"/>
                          </a:solidFill>
                          <a:sym typeface="+mn-ea"/>
                        </a:rPr>
                        <a:t> SR.8.1.2 (A14)</a:t>
                      </a:r>
                      <a:endParaRPr lang="en-US" sz="1100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40" name="Google Shape;440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004048" y="3291830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004048" y="2071797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300192" y="2071797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354862" y="3291830"/>
            <a:ext cx="379706" cy="3797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4" name="Google Shape;444;p10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445" name="Google Shape;445;p10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6" name="Google Shape;446;p10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10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1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RINGKASAN ELAUN PERKHIDMATAN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2" name="Google Shape;452;p11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PROGRAM SUBKEPAKARAN</a:t>
            </a:r>
          </a:p>
        </p:txBody>
      </p:sp>
      <p:graphicFrame>
        <p:nvGraphicFramePr>
          <p:cNvPr id="453" name="Google Shape;453;p11"/>
          <p:cNvGraphicFramePr/>
          <p:nvPr/>
        </p:nvGraphicFramePr>
        <p:xfrm>
          <a:off x="467546" y="1203598"/>
          <a:ext cx="8280900" cy="2913380"/>
        </p:xfrm>
        <a:graphic>
          <a:graphicData uri="http://schemas.openxmlformats.org/drawingml/2006/table">
            <a:tbl>
              <a:tblPr firstRow="1" bandRow="1">
                <a:noFill/>
                <a:tableStyleId>{161D644E-42E1-4644-AE33-2C6E390FA809}</a:tableStyleId>
              </a:tblPr>
              <a:tblGrid>
                <a:gridCol w="58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BIL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JENIS ELAUN / KEMUDAHAN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DALAM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LUAR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CATATAN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2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3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BAYARAN IMBUHAN SARA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HIDUP </a:t>
                      </a:r>
                      <a:r>
                        <a:rPr lang="en-US" sz="1000" b="1">
                          <a:solidFill>
                            <a:srgbClr val="2B3434"/>
                          </a:solidFill>
                        </a:rPr>
                        <a:t>(</a:t>
                      </a:r>
                      <a:r>
                        <a:rPr lang="en-US" sz="900" b="1">
                          <a:solidFill>
                            <a:srgbClr val="2B3434"/>
                          </a:solidFill>
                        </a:rPr>
                        <a:t>BAYARAN SARA HIDUP)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(BISH)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rgbClr val="2B3434"/>
                          </a:solidFill>
                        </a:rPr>
                        <a:t>CBBP </a:t>
                      </a:r>
                      <a:r>
                        <a:rPr lang="en-US" sz="1050" b="1" dirty="0" err="1">
                          <a:solidFill>
                            <a:srgbClr val="2B3434"/>
                          </a:solidFill>
                        </a:rPr>
                        <a:t>Luar</a:t>
                      </a:r>
                      <a:r>
                        <a:rPr lang="en-US" sz="1050" b="1" dirty="0">
                          <a:solidFill>
                            <a:srgbClr val="2B3434"/>
                          </a:solidFill>
                        </a:rPr>
                        <a:t> 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rgbClr val="2B3434"/>
                          </a:solidFill>
                        </a:rPr>
                        <a:t>Negara</a:t>
                      </a: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050" b="1" dirty="0" err="1">
                          <a:solidFill>
                            <a:srgbClr val="FF0000"/>
                          </a:solidFill>
                        </a:rPr>
                        <a:t>tidak</a:t>
                      </a: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 </a:t>
                      </a:r>
                      <a:br>
                        <a:rPr lang="en-US" sz="1050" b="1" dirty="0">
                          <a:solidFill>
                            <a:srgbClr val="FF0000"/>
                          </a:solidFill>
                        </a:rPr>
                      </a:br>
                      <a:r>
                        <a:rPr lang="en-US" sz="1050" b="1" dirty="0" err="1">
                          <a:solidFill>
                            <a:srgbClr val="FF0000"/>
                          </a:solidFill>
                        </a:rPr>
                        <a:t>melebih</a:t>
                      </a: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12 </a:t>
                      </a:r>
                      <a:r>
                        <a:rPr lang="en-US" sz="1050" b="1" dirty="0" err="1">
                          <a:solidFill>
                            <a:srgbClr val="FF0000"/>
                          </a:solidFill>
                        </a:rPr>
                        <a:t>Bulan</a:t>
                      </a:r>
                      <a:endParaRPr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b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err="1">
                          <a:solidFill>
                            <a:srgbClr val="2B3434"/>
                          </a:solidFill>
                          <a:sym typeface="+mn-ea"/>
                        </a:rPr>
                        <a:t>MyPPSM</a:t>
                      </a:r>
                      <a:r>
                        <a:rPr lang="en-US" sz="1100" dirty="0">
                          <a:solidFill>
                            <a:srgbClr val="2B3434"/>
                          </a:solidFill>
                          <a:sym typeface="+mn-ea"/>
                        </a:rPr>
                        <a:t> SR.8.1.2 (A73)</a:t>
                      </a:r>
                      <a:endParaRPr sz="1100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4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BAYARAN INSENTIF </a:t>
                      </a:r>
                      <a:br>
                        <a:rPr lang="en-US" sz="1600" b="1" dirty="0">
                          <a:solidFill>
                            <a:srgbClr val="2B3434"/>
                          </a:solidFill>
                        </a:rPr>
                      </a:b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PERKHIDMATAN KRITIKAL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(BIPK)</a:t>
                      </a:r>
                      <a:endParaRPr sz="1600" b="1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b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err="1">
                          <a:solidFill>
                            <a:srgbClr val="2B3434"/>
                          </a:solidFill>
                          <a:sym typeface="+mn-ea"/>
                        </a:rPr>
                        <a:t>MyPPSM</a:t>
                      </a:r>
                      <a:r>
                        <a:rPr lang="en-US" sz="1100" dirty="0">
                          <a:solidFill>
                            <a:srgbClr val="2B3434"/>
                          </a:solidFill>
                          <a:sym typeface="+mn-ea"/>
                        </a:rPr>
                        <a:t> SR.8.1.2 (A52)</a:t>
                      </a:r>
                      <a:endParaRPr lang="en-US" sz="1100" b="0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54" name="Google Shape;454;p1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004048" y="2252038"/>
            <a:ext cx="432048" cy="43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11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258434" y="3466611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11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004048" y="3465659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11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004048" y="2278209"/>
            <a:ext cx="379706" cy="3797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8" name="Google Shape;458;p11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459" name="Google Shape;459;p11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0" name="Google Shape;460;p11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11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461" name="Google Shape;461;p11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6254355" y="2120036"/>
            <a:ext cx="379706" cy="379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RINGKASAN ELAUN PERKHIDMATAN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9" name="Google Shape;469;p12"/>
          <p:cNvSpPr txBox="1">
            <a:spLocks noGrp="1"/>
          </p:cNvSpPr>
          <p:nvPr>
            <p:ph type="body" idx="4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PROGRAM </a:t>
            </a:r>
            <a:r>
              <a:rPr lang="en-US" i="1" dirty="0">
                <a:sym typeface="+mn-ea"/>
              </a:rPr>
              <a:t>SUB</a:t>
            </a:r>
            <a:r>
              <a:rPr lang="en-US" i="1" dirty="0"/>
              <a:t>KEPAKARAN</a:t>
            </a:r>
          </a:p>
        </p:txBody>
      </p:sp>
      <p:graphicFrame>
        <p:nvGraphicFramePr>
          <p:cNvPr id="470" name="Google Shape;470;p12"/>
          <p:cNvGraphicFramePr/>
          <p:nvPr/>
        </p:nvGraphicFramePr>
        <p:xfrm>
          <a:off x="467546" y="1203598"/>
          <a:ext cx="8280900" cy="3426430"/>
        </p:xfrm>
        <a:graphic>
          <a:graphicData uri="http://schemas.openxmlformats.org/drawingml/2006/table">
            <a:tbl>
              <a:tblPr firstRow="1" bandRow="1">
                <a:noFill/>
                <a:tableStyleId>{161D644E-42E1-4644-AE33-2C6E390FA809}</a:tableStyleId>
              </a:tblPr>
              <a:tblGrid>
                <a:gridCol w="58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2B3434"/>
                          </a:solidFill>
                        </a:rPr>
                        <a:t>BIL</a:t>
                      </a:r>
                      <a:endParaRPr sz="1800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JENIS ELAUN / KEMUDAHAN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DALAM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LUAR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CATATAN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94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5</a:t>
                      </a: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BAYARAN IMBUHAN</a:t>
                      </a:r>
                      <a:br>
                        <a:rPr lang="en-US" sz="1600" b="1" dirty="0">
                          <a:solidFill>
                            <a:srgbClr val="2B3434"/>
                          </a:solidFill>
                        </a:rPr>
                      </a:b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PERUMAHAN WILAYAH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2B3434"/>
                          </a:solidFill>
                        </a:rPr>
                        <a:t>(ELAUN PERUMAHAN WILAYAH)</a:t>
                      </a:r>
                      <a:endParaRPr sz="9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(</a:t>
                      </a:r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BIPW</a:t>
                      </a: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)</a:t>
                      </a:r>
                      <a:endParaRPr sz="1600" b="1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b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2B3434"/>
                          </a:solidFill>
                        </a:rPr>
                        <a:t>MyPPSM SR.8.1.2 (A67)</a:t>
                      </a: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6</a:t>
                      </a: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BAYARAN INSENTIF WILAYAH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(</a:t>
                      </a:r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BIW</a:t>
                      </a: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)</a:t>
                      </a:r>
                      <a:endParaRPr sz="1600" b="1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b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2B3434"/>
                          </a:solidFill>
                        </a:rPr>
                        <a:t>MyPPSM SR.8.1.2 (A46)</a:t>
                      </a: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1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7</a:t>
                      </a: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BAYARAN INSENTIF PAKAR (SABAH, SARAWAK &amp; WP LABUAN)</a:t>
                      </a: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b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2B3434"/>
                          </a:solidFill>
                        </a:rPr>
                        <a:t>MyPPSM SR.8.1.2 (A89)</a:t>
                      </a: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71" name="Google Shape;471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254355" y="2093865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254355" y="3173985"/>
            <a:ext cx="379706" cy="3797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4" name="Google Shape;474;p12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475" name="Google Shape;475;p12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6" name="Google Shape;476;p12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12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477" name="Google Shape;477;p1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021590" y="2120036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12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026333" y="3174987"/>
            <a:ext cx="379706" cy="3797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77982" y="4686113"/>
            <a:ext cx="40552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*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Untuk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 yang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bertukar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wilayah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sahaja</a:t>
            </a:r>
            <a:endParaRPr lang="en-MY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Google Shape;478;p12"/>
          <p:cNvPicPr preferRelativeResize="0">
            <a:picLocks noGrp="1" noChangeAspect="1"/>
          </p:cNvPicPr>
          <p:nvPr>
            <p:ph type="pic" idx="2"/>
          </p:nvPr>
        </p:nvPicPr>
        <p:blipFill rotWithShape="1">
          <a:blip r:embed="rId4"/>
          <a:srcRect/>
          <a:stretch>
            <a:fillRect/>
          </a:stretch>
        </p:blipFill>
        <p:spPr>
          <a:xfrm>
            <a:off x="5008880" y="3983355"/>
            <a:ext cx="392430" cy="39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472;p12"/>
          <p:cNvPicPr preferRelativeResize="0">
            <a:picLocks noGrp="1" noChangeAspect="1"/>
          </p:cNvPicPr>
          <p:nvPr>
            <p:ph type="pic" idx="3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6269990" y="3983355"/>
            <a:ext cx="363855" cy="3638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PENYELARASAN EMOLUMEN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KENAIKAN GAJI TAHUNAN (KGT)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899592" y="1521505"/>
            <a:ext cx="864096" cy="1188088"/>
            <a:chOff x="2391994" y="1635646"/>
            <a:chExt cx="805454" cy="15840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Isosceles Triangle 4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35696" y="1427946"/>
            <a:ext cx="2664296" cy="2495112"/>
            <a:chOff x="496119" y="2418522"/>
            <a:chExt cx="1752190" cy="2495112"/>
          </a:xfrm>
          <a:noFill/>
        </p:grpSpPr>
        <p:sp>
          <p:nvSpPr>
            <p:cNvPr id="9" name="TextBox 8"/>
            <p:cNvSpPr txBox="1"/>
            <p:nvPr/>
          </p:nvSpPr>
          <p:spPr>
            <a:xfrm>
              <a:off x="496119" y="3159308"/>
              <a:ext cx="1752190" cy="17543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Bayaran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Pergerakan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Gaji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2026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perlu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diurus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oleh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Jabatan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terakhir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pegawai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sehingga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diluluskan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penempatan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ke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JSL</a:t>
              </a:r>
            </a:p>
            <a:p>
              <a:pPr algn="just"/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  <a:p>
              <a:pPr algn="just"/>
              <a:r>
                <a:rPr lang="en-US" altLang="ko-KR" sz="1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Keputusan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Pergerakan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Gaji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2026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perlu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diurus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oleh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Jabatan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terakhir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dikemukakan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kepada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JSL</a:t>
              </a:r>
            </a:p>
            <a:p>
              <a:pPr algn="just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6119" y="2418522"/>
              <a:ext cx="175219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anose="020B0604020202020204" pitchFamily="34" charset="0"/>
                </a:rPr>
                <a:t>KEPUTUSAN DAN BAYARAN PERGERAKAN GAJI</a:t>
              </a:r>
              <a:endParaRPr lang="ko-KR" altLang="en-US" sz="1400" b="1" dirty="0">
                <a:solidFill>
                  <a:schemeClr val="accent2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77080" y="1564253"/>
            <a:ext cx="709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01</a:t>
            </a:r>
            <a:endParaRPr lang="ko-KR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649487" y="1531534"/>
            <a:ext cx="864096" cy="1188088"/>
            <a:chOff x="2391994" y="1635646"/>
            <a:chExt cx="805454" cy="1584088"/>
          </a:xfrm>
          <a:solidFill>
            <a:srgbClr val="F8B2A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Isosceles Triangle 20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585591" y="1427946"/>
            <a:ext cx="2664296" cy="1156285"/>
            <a:chOff x="496119" y="2399353"/>
            <a:chExt cx="1752190" cy="1156285"/>
          </a:xfrm>
          <a:noFill/>
        </p:grpSpPr>
        <p:sp>
          <p:nvSpPr>
            <p:cNvPr id="23" name="TextBox 22"/>
            <p:cNvSpPr txBox="1"/>
            <p:nvPr/>
          </p:nvSpPr>
          <p:spPr>
            <a:xfrm>
              <a:off x="496119" y="2724641"/>
              <a:ext cx="1752190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Pergerakan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Gaji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Tahunan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pegawai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adalah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dibawah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tanggungjawab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JSL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sepanjang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tempoh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pengajian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setelah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diluluskan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penempatan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ke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JSL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6119" y="2399353"/>
              <a:ext cx="17521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anose="020B0604020202020204" pitchFamily="34" charset="0"/>
                </a:rPr>
                <a:t>TANGGUNGJAWAB BPL</a:t>
              </a:r>
              <a:endParaRPr lang="ko-KR" altLang="en-US" sz="1400" b="1" dirty="0">
                <a:solidFill>
                  <a:schemeClr val="accent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726975" y="1574282"/>
            <a:ext cx="709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02</a:t>
            </a:r>
            <a:endParaRPr lang="ko-KR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grpSp>
        <p:nvGrpSpPr>
          <p:cNvPr id="26" name="Google Shape;1145;p27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27" name="Google Shape;1146;p27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1147;p27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13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5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KENAIKAN PANGKAT</a:t>
            </a:r>
            <a:endParaRPr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1" name="Google Shape;591;p15"/>
          <p:cNvSpPr txBox="1">
            <a:spLocks noGrp="1"/>
          </p:cNvSpPr>
          <p:nvPr>
            <p:ph type="body" idx="2"/>
          </p:nvPr>
        </p:nvSpPr>
        <p:spPr>
          <a:xfrm>
            <a:off x="-4564" y="64553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/>
              <a:t>MELALUI LALUAN KERJAYA</a:t>
            </a:r>
            <a:endParaRPr i="1"/>
          </a:p>
        </p:txBody>
      </p:sp>
      <p:sp>
        <p:nvSpPr>
          <p:cNvPr id="592" name="Google Shape;592;p15"/>
          <p:cNvSpPr/>
          <p:nvPr/>
        </p:nvSpPr>
        <p:spPr>
          <a:xfrm>
            <a:off x="888696" y="3893046"/>
            <a:ext cx="720080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3" name="Google Shape;593;p15"/>
          <p:cNvSpPr/>
          <p:nvPr/>
        </p:nvSpPr>
        <p:spPr>
          <a:xfrm>
            <a:off x="545916" y="1606246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4" name="Google Shape;594;p15"/>
          <p:cNvSpPr/>
          <p:nvPr/>
        </p:nvSpPr>
        <p:spPr>
          <a:xfrm>
            <a:off x="1996792" y="2702021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95" name="Google Shape;595;p15"/>
          <p:cNvGrpSpPr/>
          <p:nvPr/>
        </p:nvGrpSpPr>
        <p:grpSpPr>
          <a:xfrm>
            <a:off x="-1252315" y="1387922"/>
            <a:ext cx="3193504" cy="3246941"/>
            <a:chOff x="-1241419" y="1431052"/>
            <a:chExt cx="3193504" cy="3246941"/>
          </a:xfrm>
        </p:grpSpPr>
        <p:sp>
          <p:nvSpPr>
            <p:cNvPr id="596" name="Google Shape;596;p15"/>
            <p:cNvSpPr/>
            <p:nvPr/>
          </p:nvSpPr>
          <p:spPr>
            <a:xfrm>
              <a:off x="-1241419" y="1431052"/>
              <a:ext cx="3193504" cy="3193504"/>
            </a:xfrm>
            <a:prstGeom prst="blockArc">
              <a:avLst>
                <a:gd name="adj1" fmla="val 16290582"/>
                <a:gd name="adj2" fmla="val 4576946"/>
                <a:gd name="adj3" fmla="val 984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7" name="Google Shape;597;p15"/>
            <p:cNvSpPr/>
            <p:nvPr/>
          </p:nvSpPr>
          <p:spPr>
            <a:xfrm rot="-6300000">
              <a:off x="595793" y="4484150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98" name="Google Shape;598;p15"/>
          <p:cNvGrpSpPr/>
          <p:nvPr/>
        </p:nvGrpSpPr>
        <p:grpSpPr>
          <a:xfrm>
            <a:off x="-1657462" y="1203598"/>
            <a:ext cx="4048798" cy="4048798"/>
            <a:chOff x="-1620688" y="1203598"/>
            <a:chExt cx="4048798" cy="4048798"/>
          </a:xfrm>
        </p:grpSpPr>
        <p:sp>
          <p:nvSpPr>
            <p:cNvPr id="599" name="Google Shape;599;p15"/>
            <p:cNvSpPr/>
            <p:nvPr/>
          </p:nvSpPr>
          <p:spPr>
            <a:xfrm>
              <a:off x="-1620688" y="1203598"/>
              <a:ext cx="4048798" cy="4048798"/>
            </a:xfrm>
            <a:prstGeom prst="blockArc">
              <a:avLst>
                <a:gd name="adj1" fmla="val 16233158"/>
                <a:gd name="adj2" fmla="val 1430557"/>
                <a:gd name="adj3" fmla="val 83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0" name="Google Shape;600;p15"/>
            <p:cNvSpPr/>
            <p:nvPr/>
          </p:nvSpPr>
          <p:spPr>
            <a:xfrm rot="-9225997">
              <a:off x="2112022" y="4027393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01" name="Google Shape;601;p15"/>
          <p:cNvGrpSpPr/>
          <p:nvPr/>
        </p:nvGrpSpPr>
        <p:grpSpPr>
          <a:xfrm>
            <a:off x="-2106762" y="1377752"/>
            <a:ext cx="3540522" cy="3540522"/>
            <a:chOff x="-2052736" y="1377752"/>
            <a:chExt cx="3540522" cy="3540522"/>
          </a:xfrm>
        </p:grpSpPr>
        <p:sp>
          <p:nvSpPr>
            <p:cNvPr id="602" name="Google Shape;602;p15"/>
            <p:cNvSpPr/>
            <p:nvPr/>
          </p:nvSpPr>
          <p:spPr>
            <a:xfrm>
              <a:off x="-2052736" y="1377752"/>
              <a:ext cx="3540522" cy="3540522"/>
            </a:xfrm>
            <a:prstGeom prst="blockArc">
              <a:avLst>
                <a:gd name="adj1" fmla="val 17694760"/>
                <a:gd name="adj2" fmla="val 849742"/>
                <a:gd name="adj3" fmla="val 1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3" name="Google Shape;603;p15"/>
            <p:cNvSpPr/>
            <p:nvPr/>
          </p:nvSpPr>
          <p:spPr>
            <a:xfrm rot="-9225997">
              <a:off x="1304369" y="3518776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04" name="Google Shape;604;p15"/>
          <p:cNvSpPr/>
          <p:nvPr/>
        </p:nvSpPr>
        <p:spPr>
          <a:xfrm>
            <a:off x="1089214" y="4092232"/>
            <a:ext cx="319043" cy="321708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8001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8" name="Google Shape;608;p15"/>
          <p:cNvSpPr txBox="1"/>
          <p:nvPr/>
        </p:nvSpPr>
        <p:spPr>
          <a:xfrm>
            <a:off x="2796483" y="1913025"/>
            <a:ext cx="29523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●"/>
            </a:pP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MARKAH LNPT 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9" name="Google Shape;609;p15"/>
          <p:cNvSpPr txBox="1"/>
          <p:nvPr/>
        </p:nvSpPr>
        <p:spPr>
          <a:xfrm>
            <a:off x="5673765" y="1908952"/>
            <a:ext cx="29523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●"/>
            </a:pP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PENGISYTIHARAN HARTA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0" name="Google Shape;610;p15"/>
          <p:cNvSpPr/>
          <p:nvPr/>
        </p:nvSpPr>
        <p:spPr>
          <a:xfrm>
            <a:off x="744936" y="1771791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1" name="Google Shape;611;p15"/>
          <p:cNvSpPr/>
          <p:nvPr/>
        </p:nvSpPr>
        <p:spPr>
          <a:xfrm>
            <a:off x="2201245" y="2817029"/>
            <a:ext cx="323224" cy="450993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2" name="Google Shape;612;p15"/>
          <p:cNvSpPr txBox="1"/>
          <p:nvPr/>
        </p:nvSpPr>
        <p:spPr>
          <a:xfrm>
            <a:off x="2836625" y="2183916"/>
            <a:ext cx="2675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Markah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LNPT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tiga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(3)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tahun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berturut-turut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Perakuan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Naik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Pangkat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3" name="Google Shape;613;p15"/>
          <p:cNvSpPr txBox="1"/>
          <p:nvPr/>
        </p:nvSpPr>
        <p:spPr>
          <a:xfrm>
            <a:off x="5703334" y="2199413"/>
            <a:ext cx="2675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 perlu mengemaskini pengisytiharan harta yang terkini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4" name="Google Shape;614;p15"/>
          <p:cNvSpPr txBox="1"/>
          <p:nvPr/>
        </p:nvSpPr>
        <p:spPr>
          <a:xfrm>
            <a:off x="2784587" y="1483088"/>
            <a:ext cx="3792858" cy="276999"/>
          </a:xfrm>
          <a:prstGeom prst="rect">
            <a:avLst/>
          </a:prstGeom>
          <a:solidFill>
            <a:srgbClr val="98DFBB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SYARAT-SYARAT PERAKUAN NAIK PANGKAT</a:t>
            </a:r>
            <a:endParaRPr sz="1200" b="1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615" name="Google Shape;615;p15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616" name="Google Shape;616;p15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7" name="Google Shape;617;p15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14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2796483" y="3148013"/>
            <a:ext cx="532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Nota : </a:t>
            </a:r>
            <a:r>
              <a:rPr lang="en-US" sz="1200" dirty="0" err="1"/>
              <a:t>Urusan</a:t>
            </a:r>
            <a:r>
              <a:rPr lang="en-US" sz="1200" dirty="0"/>
              <a:t> </a:t>
            </a:r>
            <a:r>
              <a:rPr lang="en-US" sz="1200" dirty="0" err="1"/>
              <a:t>Perakuan</a:t>
            </a:r>
            <a:r>
              <a:rPr lang="en-US" sz="1200" dirty="0"/>
              <a:t> </a:t>
            </a:r>
            <a:r>
              <a:rPr lang="en-US" sz="1200" dirty="0" err="1"/>
              <a:t>Kenaikan</a:t>
            </a:r>
            <a:r>
              <a:rPr lang="en-US" sz="1200" dirty="0"/>
              <a:t> </a:t>
            </a:r>
            <a:r>
              <a:rPr lang="en-US" sz="1200" dirty="0" err="1"/>
              <a:t>Pangkat</a:t>
            </a:r>
            <a:r>
              <a:rPr lang="en-US" sz="1200" dirty="0"/>
              <a:t> </a:t>
            </a:r>
            <a:r>
              <a:rPr lang="en-US" sz="1200" dirty="0" err="1"/>
              <a:t>perlu</a:t>
            </a:r>
            <a:r>
              <a:rPr lang="en-US" sz="1200" dirty="0"/>
              <a:t> </a:t>
            </a:r>
            <a:r>
              <a:rPr lang="en-US" sz="1200" dirty="0" err="1"/>
              <a:t>diurus</a:t>
            </a:r>
            <a:r>
              <a:rPr lang="en-US" sz="1200" dirty="0"/>
              <a:t> </a:t>
            </a:r>
            <a:r>
              <a:rPr lang="en-US" sz="1200" dirty="0" err="1"/>
              <a:t>oleh</a:t>
            </a:r>
            <a:r>
              <a:rPr lang="en-US" sz="1200" dirty="0"/>
              <a:t> </a:t>
            </a:r>
            <a:r>
              <a:rPr lang="en-US" sz="1200" dirty="0" err="1"/>
              <a:t>Jabatan</a:t>
            </a:r>
            <a:r>
              <a:rPr lang="en-US" sz="1200" dirty="0"/>
              <a:t> </a:t>
            </a:r>
            <a:r>
              <a:rPr lang="en-US" sz="1200" dirty="0" err="1"/>
              <a:t>terakhir</a:t>
            </a:r>
            <a:r>
              <a:rPr lang="en-US" sz="1200" dirty="0"/>
              <a:t> </a:t>
            </a:r>
            <a:r>
              <a:rPr lang="en-US" sz="1200" dirty="0" err="1"/>
              <a:t>sekiranya</a:t>
            </a:r>
            <a:r>
              <a:rPr lang="en-US" sz="1200" dirty="0"/>
              <a:t> </a:t>
            </a:r>
            <a:r>
              <a:rPr lang="en-US" sz="1200" dirty="0" err="1"/>
              <a:t>pegawai</a:t>
            </a:r>
            <a:r>
              <a:rPr lang="en-US" sz="1200" dirty="0"/>
              <a:t> </a:t>
            </a:r>
            <a:r>
              <a:rPr lang="en-US" sz="1200" dirty="0" err="1"/>
              <a:t>layak</a:t>
            </a:r>
            <a:r>
              <a:rPr lang="en-US" sz="1200" dirty="0"/>
              <a:t> </a:t>
            </a:r>
            <a:r>
              <a:rPr lang="en-US" sz="1200" dirty="0" err="1"/>
              <a:t>diperakukan</a:t>
            </a:r>
            <a:r>
              <a:rPr lang="en-US" sz="1200" dirty="0"/>
              <a:t> </a:t>
            </a:r>
            <a:r>
              <a:rPr lang="en-US" sz="1200" dirty="0" err="1"/>
              <a:t>kenaikan</a:t>
            </a:r>
            <a:r>
              <a:rPr lang="en-US" sz="1200" dirty="0"/>
              <a:t> </a:t>
            </a:r>
            <a:r>
              <a:rPr lang="en-US" sz="1200" dirty="0" err="1"/>
              <a:t>pangkat</a:t>
            </a:r>
            <a:r>
              <a:rPr lang="en-US" sz="1200" dirty="0"/>
              <a:t> </a:t>
            </a:r>
            <a:r>
              <a:rPr lang="en-US" sz="1200" dirty="0" err="1"/>
              <a:t>sebelum</a:t>
            </a:r>
            <a:r>
              <a:rPr lang="en-US" sz="1200" dirty="0"/>
              <a:t> </a:t>
            </a:r>
            <a:r>
              <a:rPr lang="en-US" sz="1200" dirty="0" err="1"/>
              <a:t>diluluskan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Jawatan Simpanan </a:t>
            </a:r>
            <a:r>
              <a:rPr lang="en-US" sz="1200" dirty="0" err="1"/>
              <a:t>Simpanan</a:t>
            </a:r>
            <a:r>
              <a:rPr lang="en-US" sz="1200" dirty="0"/>
              <a:t> Latihan</a:t>
            </a:r>
          </a:p>
        </p:txBody>
      </p:sp>
      <p:sp>
        <p:nvSpPr>
          <p:cNvPr id="2" name="Rectangle 1"/>
          <p:cNvSpPr/>
          <p:nvPr/>
        </p:nvSpPr>
        <p:spPr>
          <a:xfrm>
            <a:off x="5703334" y="1851222"/>
            <a:ext cx="2759730" cy="112705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noFill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9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PENGEMASKINIAN BPK</a:t>
            </a:r>
            <a:endParaRPr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2" name="Google Shape;772;p19"/>
          <p:cNvSpPr txBox="1">
            <a:spLocks noGrp="1"/>
          </p:cNvSpPr>
          <p:nvPr>
            <p:ph type="body" idx="2"/>
          </p:nvPr>
        </p:nvSpPr>
        <p:spPr>
          <a:xfrm>
            <a:off x="0" y="843558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/>
              <a:t>JSL bertanggungjawab untuk mengemaskini BPK pegawai di bawah JSL bagi urusan-urusan</a:t>
            </a:r>
            <a:br>
              <a:rPr lang="en-US" i="1"/>
            </a:br>
            <a:r>
              <a:rPr lang="en-US" i="1"/>
              <a:t>perkhidmatan berikut : </a:t>
            </a:r>
            <a:endParaRPr i="1"/>
          </a:p>
        </p:txBody>
      </p:sp>
      <p:grpSp>
        <p:nvGrpSpPr>
          <p:cNvPr id="773" name="Google Shape;773;p19"/>
          <p:cNvGrpSpPr/>
          <p:nvPr/>
        </p:nvGrpSpPr>
        <p:grpSpPr>
          <a:xfrm>
            <a:off x="802478" y="1575202"/>
            <a:ext cx="2485482" cy="512753"/>
            <a:chOff x="1438446" y="2995100"/>
            <a:chExt cx="2485482" cy="512753"/>
          </a:xfrm>
        </p:grpSpPr>
        <p:sp>
          <p:nvSpPr>
            <p:cNvPr id="774" name="Google Shape;774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5" name="Google Shape;775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Pertukaran masuk /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keluar JSL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6" name="Google Shape;776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77" name="Google Shape;777;p19"/>
          <p:cNvGrpSpPr/>
          <p:nvPr/>
        </p:nvGrpSpPr>
        <p:grpSpPr>
          <a:xfrm>
            <a:off x="5893250" y="1610152"/>
            <a:ext cx="2485482" cy="512753"/>
            <a:chOff x="1438446" y="2995100"/>
            <a:chExt cx="2485482" cy="512753"/>
          </a:xfrm>
        </p:grpSpPr>
        <p:sp>
          <p:nvSpPr>
            <p:cNvPr id="778" name="Google Shape;778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9" name="Google Shape;779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Perjalanan Ke Luar Negara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0" name="Google Shape;780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81" name="Google Shape;781;p19"/>
          <p:cNvGrpSpPr/>
          <p:nvPr/>
        </p:nvGrpSpPr>
        <p:grpSpPr>
          <a:xfrm>
            <a:off x="3347864" y="1581694"/>
            <a:ext cx="2485482" cy="512753"/>
            <a:chOff x="1438446" y="2995100"/>
            <a:chExt cx="2485482" cy="512753"/>
          </a:xfrm>
        </p:grpSpPr>
        <p:sp>
          <p:nvSpPr>
            <p:cNvPr id="782" name="Google Shape;782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3" name="Google Shape;783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Cuti Dalam Perkhidmatan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4" name="Google Shape;784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85" name="Google Shape;785;p19"/>
          <p:cNvGrpSpPr/>
          <p:nvPr/>
        </p:nvGrpSpPr>
        <p:grpSpPr>
          <a:xfrm>
            <a:off x="802478" y="2146670"/>
            <a:ext cx="2485482" cy="512753"/>
            <a:chOff x="1438446" y="2995100"/>
            <a:chExt cx="2485482" cy="512753"/>
          </a:xfrm>
        </p:grpSpPr>
        <p:sp>
          <p:nvSpPr>
            <p:cNvPr id="786" name="Google Shape;786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7" name="Google Shape;787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Pergerakan Gaji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Tahunan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8" name="Google Shape;788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89" name="Google Shape;789;p19"/>
          <p:cNvGrpSpPr/>
          <p:nvPr/>
        </p:nvGrpSpPr>
        <p:grpSpPr>
          <a:xfrm>
            <a:off x="5893250" y="2181620"/>
            <a:ext cx="2485482" cy="512753"/>
            <a:chOff x="1438446" y="2995100"/>
            <a:chExt cx="2485482" cy="512753"/>
          </a:xfrm>
        </p:grpSpPr>
        <p:sp>
          <p:nvSpPr>
            <p:cNvPr id="790" name="Google Shape;790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1" name="Google Shape;791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Lapor Diri Tamat / Tarik Diri / Ditamatkan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2" name="Google Shape;792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93" name="Google Shape;793;p19"/>
          <p:cNvGrpSpPr/>
          <p:nvPr/>
        </p:nvGrpSpPr>
        <p:grpSpPr>
          <a:xfrm>
            <a:off x="3347864" y="2153162"/>
            <a:ext cx="2485482" cy="512753"/>
            <a:chOff x="1438446" y="2995100"/>
            <a:chExt cx="2485482" cy="512753"/>
          </a:xfrm>
        </p:grpSpPr>
        <p:sp>
          <p:nvSpPr>
            <p:cNvPr id="794" name="Google Shape;794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5" name="Google Shape;795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Cuti Atas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Sebab Perubatan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6" name="Google Shape;796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97" name="Google Shape;797;p19"/>
          <p:cNvGrpSpPr/>
          <p:nvPr/>
        </p:nvGrpSpPr>
        <p:grpSpPr>
          <a:xfrm>
            <a:off x="802478" y="2712215"/>
            <a:ext cx="2485482" cy="512753"/>
            <a:chOff x="1438446" y="2995100"/>
            <a:chExt cx="2485482" cy="512753"/>
          </a:xfrm>
        </p:grpSpPr>
        <p:sp>
          <p:nvSpPr>
            <p:cNvPr id="798" name="Google Shape;798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9" name="Google Shape;799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Kenaikan Pangkat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0" name="Google Shape;800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01" name="Google Shape;801;p19"/>
          <p:cNvGrpSpPr/>
          <p:nvPr/>
        </p:nvGrpSpPr>
        <p:grpSpPr>
          <a:xfrm>
            <a:off x="5893250" y="2747165"/>
            <a:ext cx="2485482" cy="512753"/>
            <a:chOff x="1438446" y="2995100"/>
            <a:chExt cx="2485482" cy="512753"/>
          </a:xfrm>
        </p:grpSpPr>
        <p:sp>
          <p:nvSpPr>
            <p:cNvPr id="802" name="Google Shape;802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3" name="Google Shape;803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Peletakan Jawatan / Kematian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4" name="Google Shape;804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05" name="Google Shape;805;p19"/>
          <p:cNvGrpSpPr/>
          <p:nvPr/>
        </p:nvGrpSpPr>
        <p:grpSpPr>
          <a:xfrm>
            <a:off x="3347864" y="2718707"/>
            <a:ext cx="2485482" cy="512753"/>
            <a:chOff x="1438446" y="2995100"/>
            <a:chExt cx="2485482" cy="512753"/>
          </a:xfrm>
        </p:grpSpPr>
        <p:sp>
          <p:nvSpPr>
            <p:cNvPr id="806" name="Google Shape;806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7" name="Google Shape;807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Kemudahan</a:t>
              </a:r>
              <a:b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b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Bagi Bertukar Wilayah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8" name="Google Shape;808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09" name="Google Shape;809;p19"/>
          <p:cNvGrpSpPr/>
          <p:nvPr/>
        </p:nvGrpSpPr>
        <p:grpSpPr>
          <a:xfrm>
            <a:off x="802478" y="3294594"/>
            <a:ext cx="2485482" cy="512753"/>
            <a:chOff x="1438446" y="2995100"/>
            <a:chExt cx="2485482" cy="512753"/>
          </a:xfrm>
        </p:grpSpPr>
        <p:sp>
          <p:nvSpPr>
            <p:cNvPr id="810" name="Google Shape;810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1" name="Google Shape;811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Pengisytiharan Harta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2" name="Google Shape;812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13" name="Google Shape;813;p19"/>
          <p:cNvGrpSpPr/>
          <p:nvPr/>
        </p:nvGrpSpPr>
        <p:grpSpPr>
          <a:xfrm>
            <a:off x="5893250" y="3329544"/>
            <a:ext cx="2485482" cy="512753"/>
            <a:chOff x="1438446" y="2995100"/>
            <a:chExt cx="2485482" cy="512753"/>
          </a:xfrm>
        </p:grpSpPr>
        <p:sp>
          <p:nvSpPr>
            <p:cNvPr id="814" name="Google Shape;814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5" name="Google Shape;815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Keputusan Tatatertib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6" name="Google Shape;816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17" name="Google Shape;817;p19"/>
          <p:cNvGrpSpPr/>
          <p:nvPr/>
        </p:nvGrpSpPr>
        <p:grpSpPr>
          <a:xfrm>
            <a:off x="3347864" y="3301086"/>
            <a:ext cx="2485482" cy="512753"/>
            <a:chOff x="1438446" y="2995100"/>
            <a:chExt cx="2485482" cy="512753"/>
          </a:xfrm>
        </p:grpSpPr>
        <p:sp>
          <p:nvSpPr>
            <p:cNvPr id="818" name="Google Shape;818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9" name="Google Shape;819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Sara Ubat / Pinjaman Kerajaan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0" name="Google Shape;820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21" name="Google Shape;821;p19"/>
          <p:cNvGrpSpPr/>
          <p:nvPr/>
        </p:nvGrpSpPr>
        <p:grpSpPr>
          <a:xfrm>
            <a:off x="802478" y="3861402"/>
            <a:ext cx="2485482" cy="512753"/>
            <a:chOff x="1438446" y="2995100"/>
            <a:chExt cx="2485482" cy="512753"/>
          </a:xfrm>
        </p:grpSpPr>
        <p:sp>
          <p:nvSpPr>
            <p:cNvPr id="822" name="Google Shape;822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3" name="Google Shape;823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Penangguhan </a:t>
              </a: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/ Pelanjutan Latihan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4" name="Google Shape;824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25" name="Google Shape;825;p19"/>
          <p:cNvGrpSpPr/>
          <p:nvPr/>
        </p:nvGrpSpPr>
        <p:grpSpPr>
          <a:xfrm>
            <a:off x="3347864" y="3867894"/>
            <a:ext cx="2485482" cy="512753"/>
            <a:chOff x="1438446" y="2995100"/>
            <a:chExt cx="2485482" cy="512753"/>
          </a:xfrm>
        </p:grpSpPr>
        <p:sp>
          <p:nvSpPr>
            <p:cNvPr id="826" name="Google Shape;826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7" name="Google Shape;827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Permohonan Kemudahan Kerajaan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8" name="Google Shape;828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29" name="Google Shape;829;p19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830" name="Google Shape;830;p19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1" name="Google Shape;831;p19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15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21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KELAYAKAN CUTI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6" name="Google Shape;906;p21"/>
          <p:cNvSpPr txBox="1">
            <a:spLocks noGrp="1"/>
          </p:cNvSpPr>
          <p:nvPr>
            <p:ph type="body" idx="2"/>
          </p:nvPr>
        </p:nvSpPr>
        <p:spPr>
          <a:xfrm>
            <a:off x="-4564" y="64553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>
                <a:sym typeface="+mn-ea"/>
              </a:rPr>
              <a:t>PROGRAM SUBKEPAKARAN</a:t>
            </a:r>
            <a:endParaRPr lang="en-US" i="1" dirty="0"/>
          </a:p>
        </p:txBody>
      </p:sp>
      <p:sp>
        <p:nvSpPr>
          <p:cNvPr id="907" name="Google Shape;907;p21"/>
          <p:cNvSpPr/>
          <p:nvPr/>
        </p:nvSpPr>
        <p:spPr>
          <a:xfrm>
            <a:off x="888696" y="3893046"/>
            <a:ext cx="720080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08" name="Google Shape;908;p21"/>
          <p:cNvSpPr/>
          <p:nvPr/>
        </p:nvSpPr>
        <p:spPr>
          <a:xfrm>
            <a:off x="545916" y="1606246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09" name="Google Shape;909;p21"/>
          <p:cNvSpPr txBox="1"/>
          <p:nvPr/>
        </p:nvSpPr>
        <p:spPr>
          <a:xfrm>
            <a:off x="5604275" y="2005312"/>
            <a:ext cx="301005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Kelayakan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rehat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layak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dibawa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hadapan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sekiranya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tempoh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CBBP di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luar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negara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genap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melebihi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12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bulan</a:t>
            </a:r>
            <a:endParaRPr sz="1200" b="1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10" name="Google Shape;910;p21"/>
          <p:cNvSpPr/>
          <p:nvPr/>
        </p:nvSpPr>
        <p:spPr>
          <a:xfrm>
            <a:off x="1996792" y="2702021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11" name="Google Shape;911;p21"/>
          <p:cNvGrpSpPr/>
          <p:nvPr/>
        </p:nvGrpSpPr>
        <p:grpSpPr>
          <a:xfrm>
            <a:off x="-1252315" y="1387922"/>
            <a:ext cx="3193504" cy="3246941"/>
            <a:chOff x="-1241419" y="1431052"/>
            <a:chExt cx="3193504" cy="3246941"/>
          </a:xfrm>
        </p:grpSpPr>
        <p:sp>
          <p:nvSpPr>
            <p:cNvPr id="912" name="Google Shape;912;p21"/>
            <p:cNvSpPr/>
            <p:nvPr/>
          </p:nvSpPr>
          <p:spPr>
            <a:xfrm>
              <a:off x="-1241419" y="1431052"/>
              <a:ext cx="3193504" cy="3193504"/>
            </a:xfrm>
            <a:prstGeom prst="blockArc">
              <a:avLst>
                <a:gd name="adj1" fmla="val 16290582"/>
                <a:gd name="adj2" fmla="val 4576946"/>
                <a:gd name="adj3" fmla="val 984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3" name="Google Shape;913;p21"/>
            <p:cNvSpPr/>
            <p:nvPr/>
          </p:nvSpPr>
          <p:spPr>
            <a:xfrm rot="-6300000">
              <a:off x="595793" y="4484150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14" name="Google Shape;914;p21"/>
          <p:cNvGrpSpPr/>
          <p:nvPr/>
        </p:nvGrpSpPr>
        <p:grpSpPr>
          <a:xfrm>
            <a:off x="-1657462" y="1203598"/>
            <a:ext cx="4048798" cy="4048798"/>
            <a:chOff x="-1620688" y="1203598"/>
            <a:chExt cx="4048798" cy="4048798"/>
          </a:xfrm>
        </p:grpSpPr>
        <p:sp>
          <p:nvSpPr>
            <p:cNvPr id="915" name="Google Shape;915;p21"/>
            <p:cNvSpPr/>
            <p:nvPr/>
          </p:nvSpPr>
          <p:spPr>
            <a:xfrm>
              <a:off x="-1620688" y="1203598"/>
              <a:ext cx="4048798" cy="4048798"/>
            </a:xfrm>
            <a:prstGeom prst="blockArc">
              <a:avLst>
                <a:gd name="adj1" fmla="val 16233158"/>
                <a:gd name="adj2" fmla="val 1430557"/>
                <a:gd name="adj3" fmla="val 83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6" name="Google Shape;916;p21"/>
            <p:cNvSpPr/>
            <p:nvPr/>
          </p:nvSpPr>
          <p:spPr>
            <a:xfrm rot="-9225997">
              <a:off x="2112022" y="4027393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17" name="Google Shape;917;p21"/>
          <p:cNvGrpSpPr/>
          <p:nvPr/>
        </p:nvGrpSpPr>
        <p:grpSpPr>
          <a:xfrm>
            <a:off x="-2106762" y="1377752"/>
            <a:ext cx="3540522" cy="3540522"/>
            <a:chOff x="-2052736" y="1377752"/>
            <a:chExt cx="3540522" cy="3540522"/>
          </a:xfrm>
        </p:grpSpPr>
        <p:sp>
          <p:nvSpPr>
            <p:cNvPr id="918" name="Google Shape;918;p21"/>
            <p:cNvSpPr/>
            <p:nvPr/>
          </p:nvSpPr>
          <p:spPr>
            <a:xfrm>
              <a:off x="-2052736" y="1377752"/>
              <a:ext cx="3540522" cy="3540522"/>
            </a:xfrm>
            <a:prstGeom prst="blockArc">
              <a:avLst>
                <a:gd name="adj1" fmla="val 17694760"/>
                <a:gd name="adj2" fmla="val 849742"/>
                <a:gd name="adj3" fmla="val 1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9" name="Google Shape;919;p21"/>
            <p:cNvSpPr/>
            <p:nvPr/>
          </p:nvSpPr>
          <p:spPr>
            <a:xfrm rot="-9225997">
              <a:off x="1304369" y="3518776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20" name="Google Shape;920;p21"/>
          <p:cNvSpPr/>
          <p:nvPr/>
        </p:nvSpPr>
        <p:spPr>
          <a:xfrm>
            <a:off x="1089214" y="4092232"/>
            <a:ext cx="319043" cy="321708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8001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21" name="Google Shape;921;p21"/>
          <p:cNvGrpSpPr/>
          <p:nvPr/>
        </p:nvGrpSpPr>
        <p:grpSpPr>
          <a:xfrm>
            <a:off x="2768210" y="1628414"/>
            <a:ext cx="2677716" cy="1292662"/>
            <a:chOff x="801874" y="3068121"/>
            <a:chExt cx="2061423" cy="1292662"/>
          </a:xfrm>
        </p:grpSpPr>
        <p:sp>
          <p:nvSpPr>
            <p:cNvPr id="922" name="Google Shape;922;p21"/>
            <p:cNvSpPr txBox="1"/>
            <p:nvPr/>
          </p:nvSpPr>
          <p:spPr>
            <a:xfrm>
              <a:off x="801874" y="3529786"/>
              <a:ext cx="203446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berkelayakan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Rehat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(CR) mengikut kelayakan penjawat awam yang sedang berkhidmat tertakluk kepada Perintah Am Bab C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3" name="Google Shape;923;p21"/>
            <p:cNvSpPr txBox="1"/>
            <p:nvPr/>
          </p:nvSpPr>
          <p:spPr>
            <a:xfrm>
              <a:off x="803640" y="3068121"/>
              <a:ext cx="20596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27C9E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PROGRAM LATIHAN DALAM NEGARA</a:t>
              </a:r>
              <a:endParaRPr sz="1200" b="1">
                <a:solidFill>
                  <a:srgbClr val="227C9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24" name="Google Shape;924;p21"/>
          <p:cNvGrpSpPr/>
          <p:nvPr/>
        </p:nvGrpSpPr>
        <p:grpSpPr>
          <a:xfrm>
            <a:off x="2768210" y="3086133"/>
            <a:ext cx="2630023" cy="1292662"/>
            <a:chOff x="792922" y="3166563"/>
            <a:chExt cx="2212559" cy="1292662"/>
          </a:xfrm>
        </p:grpSpPr>
        <p:sp>
          <p:nvSpPr>
            <p:cNvPr id="925" name="Google Shape;925;p21"/>
            <p:cNvSpPr txBox="1"/>
            <p:nvPr/>
          </p:nvSpPr>
          <p:spPr>
            <a:xfrm>
              <a:off x="792922" y="3628228"/>
              <a:ext cx="221255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akan diberikan kemudahan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Belajar Bergaji Penuh (CBBP)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sepanjang tempoh attachment di luar Negara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6" name="Google Shape;926;p21"/>
            <p:cNvSpPr txBox="1"/>
            <p:nvPr/>
          </p:nvSpPr>
          <p:spPr>
            <a:xfrm>
              <a:off x="792922" y="3166563"/>
              <a:ext cx="205965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BE2D0E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PROGRAM LATIHAN LUAR NEGARA</a:t>
              </a:r>
              <a:endParaRPr sz="1200" b="1">
                <a:solidFill>
                  <a:srgbClr val="BE2D0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27" name="Google Shape;927;p21"/>
          <p:cNvSpPr txBox="1"/>
          <p:nvPr/>
        </p:nvSpPr>
        <p:spPr>
          <a:xfrm>
            <a:off x="5604275" y="1634516"/>
            <a:ext cx="29523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●"/>
            </a:pP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 REHAT SELEPAS ATTACHMENT LUAR NEGARA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28" name="Google Shape;928;p21"/>
          <p:cNvSpPr txBox="1"/>
          <p:nvPr/>
        </p:nvSpPr>
        <p:spPr>
          <a:xfrm>
            <a:off x="5593357" y="2879673"/>
            <a:ext cx="29523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●"/>
            </a:pP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LUAR NEGARA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29" name="Google Shape;929;p21"/>
          <p:cNvSpPr/>
          <p:nvPr/>
        </p:nvSpPr>
        <p:spPr>
          <a:xfrm>
            <a:off x="744936" y="1771791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30" name="Google Shape;930;p21"/>
          <p:cNvSpPr/>
          <p:nvPr/>
        </p:nvSpPr>
        <p:spPr>
          <a:xfrm>
            <a:off x="2201245" y="2817029"/>
            <a:ext cx="323224" cy="450993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31" name="Google Shape;931;p21"/>
          <p:cNvSpPr txBox="1"/>
          <p:nvPr/>
        </p:nvSpPr>
        <p:spPr>
          <a:xfrm>
            <a:off x="5604275" y="3126411"/>
            <a:ext cx="309670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Layak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Berkursus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selama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tujuh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(7)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hari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sebelum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mula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pengajian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tujuh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(7)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hari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selepas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bagi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tujuan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perjalanan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pergi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pulang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tempoh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menunggu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32" name="Google Shape;932;p21"/>
          <p:cNvSpPr txBox="1"/>
          <p:nvPr/>
        </p:nvSpPr>
        <p:spPr>
          <a:xfrm>
            <a:off x="2796483" y="1176554"/>
            <a:ext cx="2275298" cy="276999"/>
          </a:xfrm>
          <a:prstGeom prst="rect">
            <a:avLst/>
          </a:prstGeom>
          <a:solidFill>
            <a:srgbClr val="9AD3E9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KELAYAKAN CUTI</a:t>
            </a:r>
            <a:endParaRPr sz="1200" b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33" name="Google Shape;933;p21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934" name="Google Shape;934;p21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5" name="Google Shape;935;p21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16</a:t>
              </a:r>
            </a:p>
          </p:txBody>
        </p:sp>
      </p:grpSp>
      <p:sp>
        <p:nvSpPr>
          <p:cNvPr id="33" name="Google Shape;931;p21"/>
          <p:cNvSpPr txBox="1"/>
          <p:nvPr/>
        </p:nvSpPr>
        <p:spPr>
          <a:xfrm>
            <a:off x="2768210" y="4429980"/>
            <a:ext cx="598992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disarankan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menggunakan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HRMIS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Sekiranya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kenyataan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dikemaskini</a:t>
            </a:r>
            <a:r>
              <a:rPr lang="en-US" sz="1200" dirty="0">
                <a:solidFill>
                  <a:srgbClr val="3F3F3F"/>
                </a:solidFill>
              </a:rPr>
              <a:t>, </a:t>
            </a:r>
            <a:r>
              <a:rPr lang="en-US" sz="1200" dirty="0" err="1">
                <a:solidFill>
                  <a:srgbClr val="3F3F3F"/>
                </a:solidFill>
              </a:rPr>
              <a:t>boleh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memohon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secara</a:t>
            </a:r>
            <a:r>
              <a:rPr lang="en-US" sz="1200" b="1" dirty="0">
                <a:solidFill>
                  <a:srgbClr val="3F3F3F"/>
                </a:solidFill>
              </a:rPr>
              <a:t> manual </a:t>
            </a:r>
            <a:r>
              <a:rPr lang="en-US" sz="1200" dirty="0" err="1">
                <a:solidFill>
                  <a:srgbClr val="3F3F3F"/>
                </a:solidFill>
              </a:rPr>
              <a:t>dan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penyata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cuti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dikemukakan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kepada</a:t>
            </a:r>
            <a:r>
              <a:rPr lang="en-US" sz="1200" dirty="0">
                <a:solidFill>
                  <a:srgbClr val="3F3F3F"/>
                </a:solidFill>
              </a:rPr>
              <a:t> JSL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4" name="Google Shape;966;p2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282952" y="4429785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22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KELAYAKAN CUTI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1" name="Google Shape;941;p22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SUBKEPAKARAN</a:t>
            </a:r>
            <a:endParaRPr i="1"/>
          </a:p>
        </p:txBody>
      </p:sp>
      <p:grpSp>
        <p:nvGrpSpPr>
          <p:cNvPr id="942" name="Google Shape;942;p22"/>
          <p:cNvGrpSpPr/>
          <p:nvPr/>
        </p:nvGrpSpPr>
        <p:grpSpPr>
          <a:xfrm>
            <a:off x="3540717" y="2115437"/>
            <a:ext cx="2464070" cy="1611473"/>
            <a:chOff x="4860031" y="1863943"/>
            <a:chExt cx="3676954" cy="2404689"/>
          </a:xfrm>
        </p:grpSpPr>
        <p:sp>
          <p:nvSpPr>
            <p:cNvPr id="943" name="Google Shape;943;p22"/>
            <p:cNvSpPr/>
            <p:nvPr/>
          </p:nvSpPr>
          <p:spPr>
            <a:xfrm>
              <a:off x="4860032" y="2886268"/>
              <a:ext cx="3283539" cy="360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4" name="Google Shape;944;p22"/>
            <p:cNvSpPr/>
            <p:nvPr/>
          </p:nvSpPr>
          <p:spPr>
            <a:xfrm>
              <a:off x="6952809" y="1863944"/>
              <a:ext cx="1584176" cy="2404688"/>
            </a:xfrm>
            <a:prstGeom prst="chevron">
              <a:avLst>
                <a:gd name="adj" fmla="val 69145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5" name="Google Shape;945;p22"/>
            <p:cNvSpPr/>
            <p:nvPr/>
          </p:nvSpPr>
          <p:spPr>
            <a:xfrm>
              <a:off x="4860031" y="3297096"/>
              <a:ext cx="2880321" cy="360040"/>
            </a:xfrm>
            <a:custGeom>
              <a:avLst/>
              <a:gdLst/>
              <a:ahLst/>
              <a:cxnLst/>
              <a:rect l="l" t="t" r="r" b="b"/>
              <a:pathLst>
                <a:path w="2880321" h="360040" extrusionOk="0">
                  <a:moveTo>
                    <a:pt x="0" y="0"/>
                  </a:moveTo>
                  <a:lnTo>
                    <a:pt x="2880321" y="0"/>
                  </a:lnTo>
                  <a:lnTo>
                    <a:pt x="2531381" y="359735"/>
                  </a:lnTo>
                  <a:lnTo>
                    <a:pt x="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6" name="Google Shape;946;p22"/>
            <p:cNvSpPr/>
            <p:nvPr/>
          </p:nvSpPr>
          <p:spPr>
            <a:xfrm>
              <a:off x="4864576" y="2475439"/>
              <a:ext cx="2880321" cy="360040"/>
            </a:xfrm>
            <a:custGeom>
              <a:avLst/>
              <a:gdLst/>
              <a:ahLst/>
              <a:cxnLst/>
              <a:rect l="l" t="t" r="r" b="b"/>
              <a:pathLst>
                <a:path w="2880321" h="360040" extrusionOk="0">
                  <a:moveTo>
                    <a:pt x="0" y="0"/>
                  </a:moveTo>
                  <a:lnTo>
                    <a:pt x="2535662" y="7951"/>
                  </a:lnTo>
                  <a:lnTo>
                    <a:pt x="2880321" y="360040"/>
                  </a:lnTo>
                  <a:lnTo>
                    <a:pt x="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7" name="Google Shape;947;p22"/>
            <p:cNvSpPr/>
            <p:nvPr/>
          </p:nvSpPr>
          <p:spPr>
            <a:xfrm>
              <a:off x="6309281" y="3297096"/>
              <a:ext cx="1435616" cy="971536"/>
            </a:xfrm>
            <a:prstGeom prst="parallelogram">
              <a:avLst>
                <a:gd name="adj" fmla="val 96267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8" name="Google Shape;948;p22"/>
            <p:cNvSpPr/>
            <p:nvPr/>
          </p:nvSpPr>
          <p:spPr>
            <a:xfrm flipH="1">
              <a:off x="6309281" y="1863943"/>
              <a:ext cx="1435616" cy="971536"/>
            </a:xfrm>
            <a:prstGeom prst="parallelogram">
              <a:avLst>
                <a:gd name="adj" fmla="val 96267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49" name="Google Shape;949;p22"/>
          <p:cNvGrpSpPr/>
          <p:nvPr/>
        </p:nvGrpSpPr>
        <p:grpSpPr>
          <a:xfrm flipH="1">
            <a:off x="973786" y="1795224"/>
            <a:ext cx="2215002" cy="438694"/>
            <a:chOff x="1708926" y="3049605"/>
            <a:chExt cx="2215002" cy="438694"/>
          </a:xfrm>
        </p:grpSpPr>
        <p:sp>
          <p:nvSpPr>
            <p:cNvPr id="950" name="Google Shape;950;p22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BF7D6E"/>
                </a:gs>
                <a:gs pos="80000">
                  <a:srgbClr val="FBA490"/>
                </a:gs>
                <a:gs pos="100000">
                  <a:srgbClr val="FFA38F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1" name="Google Shape;951;p22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BERSALIN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52" name="Google Shape;952;p22"/>
          <p:cNvGrpSpPr/>
          <p:nvPr/>
        </p:nvGrpSpPr>
        <p:grpSpPr>
          <a:xfrm flipH="1">
            <a:off x="973788" y="2376243"/>
            <a:ext cx="2215002" cy="438694"/>
            <a:chOff x="1708926" y="3049605"/>
            <a:chExt cx="2215002" cy="438694"/>
          </a:xfrm>
        </p:grpSpPr>
        <p:sp>
          <p:nvSpPr>
            <p:cNvPr id="953" name="Google Shape;953;p22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67AB88"/>
                </a:gs>
                <a:gs pos="80000">
                  <a:srgbClr val="88E1B3"/>
                </a:gs>
                <a:gs pos="100000">
                  <a:srgbClr val="86E4B4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4" name="Google Shape;954;p22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ATAS SEBAB PERUBATAN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55" name="Google Shape;955;p22"/>
          <p:cNvGrpSpPr/>
          <p:nvPr/>
        </p:nvGrpSpPr>
        <p:grpSpPr>
          <a:xfrm flipH="1">
            <a:off x="973787" y="2958850"/>
            <a:ext cx="2215002" cy="438694"/>
            <a:chOff x="1708926" y="3049605"/>
            <a:chExt cx="2215002" cy="438694"/>
          </a:xfrm>
        </p:grpSpPr>
        <p:sp>
          <p:nvSpPr>
            <p:cNvPr id="956" name="Google Shape;956;p22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7" name="Google Shape;957;p22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HAJI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58" name="Google Shape;958;p22"/>
          <p:cNvGrpSpPr/>
          <p:nvPr/>
        </p:nvGrpSpPr>
        <p:grpSpPr>
          <a:xfrm flipH="1">
            <a:off x="973786" y="3541502"/>
            <a:ext cx="2215002" cy="438694"/>
            <a:chOff x="1708926" y="3049605"/>
            <a:chExt cx="2215002" cy="438694"/>
          </a:xfrm>
        </p:grpSpPr>
        <p:sp>
          <p:nvSpPr>
            <p:cNvPr id="959" name="Google Shape;959;p22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BF7D6E"/>
                </a:gs>
                <a:gs pos="80000">
                  <a:srgbClr val="FBA490"/>
                </a:gs>
                <a:gs pos="100000">
                  <a:srgbClr val="FFA38F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0" name="Google Shape;960;p22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UMRAH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61" name="Google Shape;961;p22"/>
          <p:cNvSpPr txBox="1"/>
          <p:nvPr/>
        </p:nvSpPr>
        <p:spPr>
          <a:xfrm>
            <a:off x="6131078" y="1905512"/>
            <a:ext cx="250691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LAYAK 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DIPERTIMBANGKAN 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UNTUK KELULUSAN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SETELAH 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DIBENARKAN 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PROGRAM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endParaRPr sz="1800" b="1" dirty="0">
              <a:solidFill>
                <a:srgbClr val="2B34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62" name="Google Shape;962;p22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963" name="Google Shape;963;p22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4" name="Google Shape;964;p22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17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65" name="Google Shape;965;p22"/>
          <p:cNvSpPr txBox="1"/>
          <p:nvPr/>
        </p:nvSpPr>
        <p:spPr>
          <a:xfrm>
            <a:off x="4064404" y="4273336"/>
            <a:ext cx="39420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Kelulusan permohonan cuti akan diluluskan oleh Penempatan Fasiliti Latihan</a:t>
            </a:r>
            <a:endParaRPr sz="1400" b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966" name="Google Shape;966;p2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656591" y="4315306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24"/>
          <p:cNvSpPr txBox="1">
            <a:spLocks noGrp="1"/>
          </p:cNvSpPr>
          <p:nvPr>
            <p:ph type="body" idx="1"/>
          </p:nvPr>
        </p:nvSpPr>
        <p:spPr>
          <a:xfrm>
            <a:off x="0" y="391787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KEMUDAHAN BAGI YANG BERTUKAR WILAYAH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1" name="Google Shape;1041;p24"/>
          <p:cNvSpPr txBox="1">
            <a:spLocks noGrp="1"/>
          </p:cNvSpPr>
          <p:nvPr>
            <p:ph type="body" idx="2"/>
          </p:nvPr>
        </p:nvSpPr>
        <p:spPr>
          <a:xfrm>
            <a:off x="0" y="124176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SUBKEPAKARAN</a:t>
            </a:r>
            <a:endParaRPr i="1"/>
          </a:p>
        </p:txBody>
      </p:sp>
      <p:grpSp>
        <p:nvGrpSpPr>
          <p:cNvPr id="1042" name="Google Shape;1042;p24"/>
          <p:cNvGrpSpPr/>
          <p:nvPr/>
        </p:nvGrpSpPr>
        <p:grpSpPr>
          <a:xfrm>
            <a:off x="6300192" y="2067694"/>
            <a:ext cx="1063076" cy="2261485"/>
            <a:chOff x="4630955" y="3880561"/>
            <a:chExt cx="914400" cy="1945207"/>
          </a:xfrm>
        </p:grpSpPr>
        <p:sp>
          <p:nvSpPr>
            <p:cNvPr id="1043" name="Google Shape;1043;p24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4" name="Google Shape;1044;p24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45" name="Google Shape;1045;p24"/>
          <p:cNvGrpSpPr/>
          <p:nvPr/>
        </p:nvGrpSpPr>
        <p:grpSpPr>
          <a:xfrm rot="10800000">
            <a:off x="5105096" y="1851670"/>
            <a:ext cx="1063076" cy="2261485"/>
            <a:chOff x="4630955" y="3880561"/>
            <a:chExt cx="914400" cy="1945207"/>
          </a:xfrm>
        </p:grpSpPr>
        <p:sp>
          <p:nvSpPr>
            <p:cNvPr id="1046" name="Google Shape;1046;p24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7" name="Google Shape;1047;p24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48" name="Google Shape;1048;p24"/>
          <p:cNvGrpSpPr/>
          <p:nvPr/>
        </p:nvGrpSpPr>
        <p:grpSpPr>
          <a:xfrm>
            <a:off x="1907704" y="1977200"/>
            <a:ext cx="3043171" cy="1049898"/>
            <a:chOff x="3017859" y="4283314"/>
            <a:chExt cx="1890849" cy="1049898"/>
          </a:xfrm>
        </p:grpSpPr>
        <p:sp>
          <p:nvSpPr>
            <p:cNvPr id="1049" name="Google Shape;1049;p24"/>
            <p:cNvSpPr txBox="1"/>
            <p:nvPr/>
          </p:nvSpPr>
          <p:spPr>
            <a:xfrm>
              <a:off x="3021856" y="4689322"/>
              <a:ext cx="1886852" cy="6438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berkelayakan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untuk menggunakan kemudahan ini tertakluk kepada MYPPSM Ceraian SR.6.1.1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0" name="Google Shape;1050;p24"/>
            <p:cNvSpPr txBox="1"/>
            <p:nvPr/>
          </p:nvSpPr>
          <p:spPr>
            <a:xfrm>
              <a:off x="3017859" y="4283314"/>
              <a:ext cx="1870812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TAMBANG ZIARAH WILAYAH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51" name="Google Shape;1051;p24"/>
          <p:cNvGrpSpPr/>
          <p:nvPr/>
        </p:nvGrpSpPr>
        <p:grpSpPr>
          <a:xfrm>
            <a:off x="1619673" y="3163270"/>
            <a:ext cx="3331202" cy="1661994"/>
            <a:chOff x="2838894" y="4283314"/>
            <a:chExt cx="2069815" cy="1661994"/>
          </a:xfrm>
        </p:grpSpPr>
        <p:sp>
          <p:nvSpPr>
            <p:cNvPr id="1052" name="Google Shape;1052;p24"/>
            <p:cNvSpPr txBox="1"/>
            <p:nvPr/>
          </p:nvSpPr>
          <p:spPr>
            <a:xfrm>
              <a:off x="3021857" y="4929645"/>
              <a:ext cx="18868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layak menuntut Bayaran Insentif Arahan Pertukaran Wilayah di JSL selepas pegawai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tamat latihan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 bertukar wilayah setelah mendapat penempatan dari BSM, KKM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3" name="Google Shape;1053;p24"/>
            <p:cNvSpPr txBox="1"/>
            <p:nvPr/>
          </p:nvSpPr>
          <p:spPr>
            <a:xfrm>
              <a:off x="2838894" y="4283314"/>
              <a:ext cx="204977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BAYARAN INSENTIF ARAHAN PERTUKARAN WILAYAH </a:t>
              </a:r>
              <a:b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b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(Elaun Gangguan)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54" name="Google Shape;1054;p24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055" name="Google Shape;1055;p24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6" name="Google Shape;1056;p24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18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26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PERMOHONAN PERJALANAN KE LUAR NEGARA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1" name="Google Shape;1131;p26"/>
          <p:cNvSpPr txBox="1">
            <a:spLocks noGrp="1"/>
          </p:cNvSpPr>
          <p:nvPr>
            <p:ph type="body" idx="2"/>
          </p:nvPr>
        </p:nvSpPr>
        <p:spPr>
          <a:xfrm>
            <a:off x="-9906" y="1314241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SUBKEPAKARAN</a:t>
            </a:r>
            <a:endParaRPr i="1"/>
          </a:p>
        </p:txBody>
      </p:sp>
      <p:sp>
        <p:nvSpPr>
          <p:cNvPr id="1132" name="Google Shape;1132;p26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33" name="Google Shape;1133;p26"/>
          <p:cNvSpPr txBox="1"/>
          <p:nvPr/>
        </p:nvSpPr>
        <p:spPr>
          <a:xfrm>
            <a:off x="1583208" y="1774278"/>
            <a:ext cx="6207782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SEBELUM KELULUSAN KE JSL</a:t>
            </a: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Urusan Permohonan Perjalanan ke Luar Negara (Persendirian) perlu dikemukakan kepada </a:t>
            </a: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Jabatan asal 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 kelulusan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SELEPAS DILULUSKAN PENEMPATAN KE JSL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 tujuan Persendirian / Menghadiri Persidangan : pegawai perlu melengkapkan Borang Permohonan Perjalanan Ke Luar Negara Atas Urusan Persendirian dan mendapatkan pengesahan Program serta </a:t>
            </a: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kelulusan daripada Fasiliti Latihan 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masing-masing.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Borang Permohonan Perjalanan Ke Luar Negara yang lengkap telah disokong dan diluluskan serta dokumen sokongan perlu </a:t>
            </a: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dipanjangkan kepada JSL untuk direkodkan dalam BPK.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134" name="Google Shape;1134;p26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135" name="Google Shape;1135;p26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6" name="Google Shape;1136;p26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19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PERMOHONAN PERJALANAN KE LUAR NEGARA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2" name="Google Shape;1142;p27"/>
          <p:cNvSpPr txBox="1">
            <a:spLocks noGrp="1"/>
          </p:cNvSpPr>
          <p:nvPr>
            <p:ph type="body" idx="2"/>
          </p:nvPr>
        </p:nvSpPr>
        <p:spPr>
          <a:xfrm>
            <a:off x="-9906" y="1314241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SUBKEPAKARAN</a:t>
            </a:r>
            <a:endParaRPr i="1"/>
          </a:p>
        </p:txBody>
      </p:sp>
      <p:sp>
        <p:nvSpPr>
          <p:cNvPr id="1143" name="Google Shape;1143;p27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4" name="Google Shape;1144;p27"/>
          <p:cNvSpPr txBox="1"/>
          <p:nvPr/>
        </p:nvSpPr>
        <p:spPr>
          <a:xfrm>
            <a:off x="1583208" y="1774278"/>
            <a:ext cx="6805216" cy="233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PENTING!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Sebarang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perubahan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pindaan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perjalan</a:t>
            </a:r>
            <a:r>
              <a:rPr lang="en-US" sz="1200" dirty="0" err="1">
                <a:solidFill>
                  <a:srgbClr val="3F3F3F"/>
                </a:solidFill>
              </a:rPr>
              <a:t>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luar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negara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perlu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disokong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diluluskan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secara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bertulis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Fasiliti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Latihan</a:t>
            </a:r>
            <a:endParaRPr lang="en-US" sz="1200" dirty="0">
              <a:solidFill>
                <a:srgbClr val="3F3F3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3F3F3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</a:rPr>
              <a:t>Perubahan</a:t>
            </a:r>
            <a:r>
              <a:rPr lang="en-US" sz="1200" dirty="0">
                <a:solidFill>
                  <a:srgbClr val="3F3F3F"/>
                </a:solidFill>
              </a:rPr>
              <a:t> / </a:t>
            </a:r>
            <a:r>
              <a:rPr lang="en-US" sz="1200" dirty="0" err="1">
                <a:solidFill>
                  <a:srgbClr val="3F3F3F"/>
                </a:solidFill>
              </a:rPr>
              <a:t>pindaan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perjalanan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luar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negara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tanpa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sokongan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kelulusan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bertulis</a:t>
            </a:r>
            <a:r>
              <a:rPr lang="en-US" sz="1200" dirty="0">
                <a:solidFill>
                  <a:srgbClr val="3F3F3F"/>
                </a:solidFill>
              </a:rPr>
              <a:t>, </a:t>
            </a:r>
            <a:r>
              <a:rPr lang="en-US" sz="1200" dirty="0" err="1">
                <a:solidFill>
                  <a:srgbClr val="3F3F3F"/>
                </a:solidFill>
              </a:rPr>
              <a:t>pegawai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dianggap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melakukan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perjalanan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luar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negara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tanpa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kebenaran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dikenakan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tindakan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tatatertib</a:t>
            </a:r>
            <a:r>
              <a:rPr lang="en-US" sz="1200" b="1" dirty="0">
                <a:solidFill>
                  <a:srgbClr val="3F3F3F"/>
                </a:solidFill>
              </a:rPr>
              <a:t>. </a:t>
            </a:r>
            <a:endParaRPr b="1" dirty="0"/>
          </a:p>
          <a:p>
            <a:pPr lvl="0" algn="just"/>
            <a:br>
              <a:rPr lang="en-US" sz="12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1200" b="1" dirty="0">
                <a:solidFill>
                  <a:schemeClr val="dk2"/>
                </a:solidFill>
              </a:rPr>
              <a:t>[Surat </a:t>
            </a:r>
            <a:r>
              <a:rPr lang="en-US" sz="1200" b="1" dirty="0" err="1">
                <a:solidFill>
                  <a:schemeClr val="dk2"/>
                </a:solidFill>
              </a:rPr>
              <a:t>Edaran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Timbalan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Ketua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Setiausaha</a:t>
            </a:r>
            <a:r>
              <a:rPr lang="en-US" sz="1200" b="1" dirty="0">
                <a:solidFill>
                  <a:schemeClr val="dk2"/>
                </a:solidFill>
              </a:rPr>
              <a:t> (</a:t>
            </a:r>
            <a:r>
              <a:rPr lang="en-US" sz="1200" b="1" dirty="0" err="1">
                <a:solidFill>
                  <a:schemeClr val="dk2"/>
                </a:solidFill>
              </a:rPr>
              <a:t>Pengurusan</a:t>
            </a:r>
            <a:r>
              <a:rPr lang="en-US" sz="1200" b="1" dirty="0">
                <a:solidFill>
                  <a:schemeClr val="dk2"/>
                </a:solidFill>
              </a:rPr>
              <a:t>) </a:t>
            </a:r>
            <a:r>
              <a:rPr lang="en-US" sz="1200" b="1" dirty="0" err="1">
                <a:solidFill>
                  <a:schemeClr val="dk2"/>
                </a:solidFill>
              </a:rPr>
              <a:t>Peraturan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Perjalanan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Pegawai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Awam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Ke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Luar</a:t>
            </a:r>
            <a:r>
              <a:rPr lang="en-US" sz="1200" b="1" dirty="0">
                <a:solidFill>
                  <a:schemeClr val="dk2"/>
                </a:solidFill>
              </a:rPr>
              <a:t> Negara </a:t>
            </a:r>
            <a:r>
              <a:rPr lang="en-US" sz="1200" b="1" dirty="0" err="1">
                <a:solidFill>
                  <a:schemeClr val="dk2"/>
                </a:solidFill>
              </a:rPr>
              <a:t>Atas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Urusan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Persendirian</a:t>
            </a:r>
            <a:r>
              <a:rPr lang="en-US" sz="1200" b="1" dirty="0">
                <a:solidFill>
                  <a:schemeClr val="dk2"/>
                </a:solidFill>
              </a:rPr>
              <a:t> KKM </a:t>
            </a:r>
            <a:r>
              <a:rPr lang="en-US" sz="1200" b="1" dirty="0" err="1">
                <a:solidFill>
                  <a:schemeClr val="dk2"/>
                </a:solidFill>
              </a:rPr>
              <a:t>dan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Garis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Panduan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Berkaitan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Tahun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2019]</a:t>
            </a:r>
            <a:endParaRPr dirty="0"/>
          </a:p>
        </p:txBody>
      </p:sp>
      <p:grpSp>
        <p:nvGrpSpPr>
          <p:cNvPr id="1145" name="Google Shape;1145;p27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146" name="Google Shape;1146;p27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7" name="Google Shape;1147;p27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</a:rPr>
                <a:t>20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9" name="Google Shape;966;p2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70814" y="1707647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PERMOHONAN PERJALANAN KE LUAR NEGARA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2" name="Google Shape;1142;p27"/>
          <p:cNvSpPr txBox="1">
            <a:spLocks noGrp="1"/>
          </p:cNvSpPr>
          <p:nvPr>
            <p:ph type="body" idx="2"/>
          </p:nvPr>
        </p:nvSpPr>
        <p:spPr>
          <a:xfrm>
            <a:off x="-9906" y="1314241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SUBKEPAKARAN</a:t>
            </a:r>
            <a:endParaRPr i="1"/>
          </a:p>
        </p:txBody>
      </p:sp>
      <p:sp>
        <p:nvSpPr>
          <p:cNvPr id="1143" name="Google Shape;1143;p27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4" name="Google Shape;1144;p27"/>
          <p:cNvSpPr txBox="1"/>
          <p:nvPr/>
        </p:nvSpPr>
        <p:spPr>
          <a:xfrm>
            <a:off x="1583208" y="1774278"/>
            <a:ext cx="6805216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PERJALANAN KE LUAR NEGARA MENGHADIRI PERSIDANGAN</a:t>
            </a: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Bagi perjalanan ke luar negara bagi tujuan menghadiri persidangan </a:t>
            </a:r>
            <a:r>
              <a:rPr lang="en-US" sz="12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TIADA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kemudahan </a:t>
            </a: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 TANPA REKOD (CTR) 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yang layak dimohon oleh pegawai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PENTING!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Kemudahan CTR adalah tertakluk kepada 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1200" b="1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[Perintah Am 42(a) Bab C (Cuti) Tahun 1974 dan Pekeliling Perkhidmatan Bil. 9 Tahun 1991]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[Perintah Am 45, Perintah Am Bab C Tahun 1974 (Cuti)]</a:t>
            </a:r>
            <a:endParaRPr sz="1200" b="1">
              <a:solidFill>
                <a:schemeClr val="dk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145" name="Google Shape;1145;p27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146" name="Google Shape;1146;p27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7" name="Google Shape;1147;p27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21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9" name="Google Shape;966;p2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70814" y="2583275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29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URUSAN PEKHIDMATAN LAIN-LAIN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2" name="Google Shape;1222;p29"/>
          <p:cNvSpPr txBox="1">
            <a:spLocks noGrp="1"/>
          </p:cNvSpPr>
          <p:nvPr>
            <p:ph type="body" idx="2"/>
          </p:nvPr>
        </p:nvSpPr>
        <p:spPr>
          <a:xfrm>
            <a:off x="-9906" y="111777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SUBKEPAKARAN</a:t>
            </a:r>
            <a:endParaRPr i="1"/>
          </a:p>
        </p:txBody>
      </p:sp>
      <p:sp>
        <p:nvSpPr>
          <p:cNvPr id="1223" name="Google Shape;1223;p29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4" name="Google Shape;1224;p29"/>
          <p:cNvSpPr txBox="1"/>
          <p:nvPr/>
        </p:nvSpPr>
        <p:spPr>
          <a:xfrm>
            <a:off x="1460562" y="1862203"/>
            <a:ext cx="6207782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GUARANTEE LETTER </a:t>
            </a: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(GL)</a:t>
            </a: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 boleh berhubung dengan </a:t>
            </a:r>
            <a:r>
              <a:rPr lang="en-US" sz="1200" i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Person In Charge 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(PIC) untuk mendapatkan GL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PERMOHONAN SARA UBAT | PENGESAHAN MAJIKAN | TUNTUTAN APC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Dokumen perlu dikemukakan kepada JSL selengkapnya untuk diproses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225" name="Google Shape;1225;p29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226" name="Google Shape;1226;p29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27" name="Google Shape;1227;p29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22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228" name="Google Shape;1228;p29"/>
          <p:cNvSpPr/>
          <p:nvPr/>
        </p:nvSpPr>
        <p:spPr>
          <a:xfrm>
            <a:off x="1230804" y="2067695"/>
            <a:ext cx="186233" cy="186233"/>
          </a:xfrm>
          <a:prstGeom prst="diamond">
            <a:avLst/>
          </a:prstGeom>
          <a:gradFill>
            <a:gsLst>
              <a:gs pos="0">
                <a:srgbClr val="3E4D4D"/>
              </a:gs>
              <a:gs pos="80000">
                <a:srgbClr val="516666"/>
              </a:gs>
              <a:gs pos="100000">
                <a:srgbClr val="51676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9" name="Google Shape;1229;p29"/>
          <p:cNvSpPr/>
          <p:nvPr/>
        </p:nvSpPr>
        <p:spPr>
          <a:xfrm>
            <a:off x="1230803" y="3363838"/>
            <a:ext cx="186233" cy="186233"/>
          </a:xfrm>
          <a:prstGeom prst="diamond">
            <a:avLst/>
          </a:prstGeom>
          <a:gradFill>
            <a:gsLst>
              <a:gs pos="0">
                <a:srgbClr val="3E4D4D"/>
              </a:gs>
              <a:gs pos="80000">
                <a:srgbClr val="516666"/>
              </a:gs>
              <a:gs pos="100000">
                <a:srgbClr val="51676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30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URUSAN PEKHIDMATAN LAIN-LAIN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5" name="Google Shape;1235;p30"/>
          <p:cNvSpPr txBox="1">
            <a:spLocks noGrp="1"/>
          </p:cNvSpPr>
          <p:nvPr>
            <p:ph type="body" idx="2"/>
          </p:nvPr>
        </p:nvSpPr>
        <p:spPr>
          <a:xfrm>
            <a:off x="-9906" y="111777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SUBKEPAKARAN</a:t>
            </a:r>
            <a:endParaRPr i="1"/>
          </a:p>
        </p:txBody>
      </p:sp>
      <p:sp>
        <p:nvSpPr>
          <p:cNvPr id="1236" name="Google Shape;1236;p30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37" name="Google Shape;1237;p30"/>
          <p:cNvSpPr txBox="1"/>
          <p:nvPr/>
        </p:nvSpPr>
        <p:spPr>
          <a:xfrm>
            <a:off x="1460562" y="1862203"/>
            <a:ext cx="712975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TUNTUTAN CAJ BULANAN</a:t>
            </a:r>
            <a:endParaRPr sz="1200" b="1" u="sng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Dokumen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dikemukakan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diterima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melalui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pos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daftar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di JSL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selengkapnya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sebelum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10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hb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bulan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berikutnya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diproses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Tuntutan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yang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diterima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lewat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atau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melebihi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10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hb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berikutnya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dibuat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pembayaran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238" name="Google Shape;1238;p30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239" name="Google Shape;1239;p30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40" name="Google Shape;1240;p30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23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241" name="Google Shape;1241;p30"/>
          <p:cNvSpPr/>
          <p:nvPr/>
        </p:nvSpPr>
        <p:spPr>
          <a:xfrm>
            <a:off x="1274329" y="1923678"/>
            <a:ext cx="186233" cy="186233"/>
          </a:xfrm>
          <a:prstGeom prst="diamond">
            <a:avLst/>
          </a:prstGeom>
          <a:gradFill>
            <a:gsLst>
              <a:gs pos="0">
                <a:srgbClr val="3E4D4D"/>
              </a:gs>
              <a:gs pos="80000">
                <a:srgbClr val="516666"/>
              </a:gs>
              <a:gs pos="100000">
                <a:srgbClr val="51676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32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 DIRI TAMAT PENGAJIAN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7" name="Google Shape;1317;p32"/>
          <p:cNvSpPr txBox="1">
            <a:spLocks noGrp="1"/>
          </p:cNvSpPr>
          <p:nvPr>
            <p:ph type="body" idx="2"/>
          </p:nvPr>
        </p:nvSpPr>
        <p:spPr>
          <a:xfrm>
            <a:off x="-9906" y="111777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SUBKEPAKARAN</a:t>
            </a:r>
            <a:endParaRPr i="1"/>
          </a:p>
        </p:txBody>
      </p:sp>
      <p:sp>
        <p:nvSpPr>
          <p:cNvPr id="1318" name="Google Shape;1318;p32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19" name="Google Shape;1319;p32"/>
          <p:cNvSpPr txBox="1"/>
          <p:nvPr/>
        </p:nvSpPr>
        <p:spPr>
          <a:xfrm>
            <a:off x="1460562" y="1862203"/>
            <a:ext cx="6207782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Char char="•"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Pegawai-pegawai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di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bawah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Jawatan Simpanan Latihan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hadir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melapor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diri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kepada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JSL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selepas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hadir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melapor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diri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dengan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Program Latihan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Subkepakaran</a:t>
            </a:r>
            <a:endParaRPr sz="1200" b="1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Char char="•"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peka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dengan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tempoh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Sebarang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urusan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menangguh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lapor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diri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mendapat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kelulusan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daripada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pihak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Program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terlebih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dahulu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Char char="•"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Kelewatan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kegagalan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hadir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melapor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diri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selepas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boleh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dianggap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hadir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bertugas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tanpa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atau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tanpa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terlebih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dahulu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mendapat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kebenaran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atau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tanpa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sebab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yang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munasabah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Char char="•"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boleh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dikenakan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tindakan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tatatertib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seleras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dengan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Peraturan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24,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Peraturan-Peraturan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Awam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Kelakuan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Tatertib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 1993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melanggar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Peraturan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4(2)(g)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),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Peraturan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yang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sama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iaitu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bertanggungjawab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ingkar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perintah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dirty="0"/>
          </a:p>
        </p:txBody>
      </p:sp>
      <p:grpSp>
        <p:nvGrpSpPr>
          <p:cNvPr id="1320" name="Google Shape;1320;p32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21" name="Google Shape;1321;p32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22" name="Google Shape;1322;p32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24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34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PERKARA-PERKARA BERBANGKIT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9" name="Google Shape;1359;p34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>
                <a:sym typeface="+mn-ea"/>
              </a:rPr>
              <a:t>PROGRAM SUBKEPAKARAN</a:t>
            </a:r>
            <a:endParaRPr lang="en-US" i="1" dirty="0"/>
          </a:p>
        </p:txBody>
      </p:sp>
      <p:sp>
        <p:nvSpPr>
          <p:cNvPr id="1360" name="Google Shape;1360;p34"/>
          <p:cNvSpPr/>
          <p:nvPr/>
        </p:nvSpPr>
        <p:spPr>
          <a:xfrm>
            <a:off x="3895357" y="1594523"/>
            <a:ext cx="1340281" cy="134028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1" name="Google Shape;1361;p34"/>
          <p:cNvSpPr/>
          <p:nvPr/>
        </p:nvSpPr>
        <p:spPr>
          <a:xfrm>
            <a:off x="3895357" y="3057894"/>
            <a:ext cx="1340281" cy="1340281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2" name="Google Shape;1362;p34"/>
          <p:cNvSpPr/>
          <p:nvPr/>
        </p:nvSpPr>
        <p:spPr>
          <a:xfrm>
            <a:off x="3150894" y="2322019"/>
            <a:ext cx="1340281" cy="1340281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3" name="Google Shape;1363;p34"/>
          <p:cNvSpPr/>
          <p:nvPr/>
        </p:nvSpPr>
        <p:spPr>
          <a:xfrm>
            <a:off x="4660513" y="2322019"/>
            <a:ext cx="1340281" cy="1340281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4" name="Google Shape;1364;p34"/>
          <p:cNvSpPr/>
          <p:nvPr/>
        </p:nvSpPr>
        <p:spPr>
          <a:xfrm>
            <a:off x="3629566" y="256135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5" name="Google Shape;1365;p34"/>
          <p:cNvSpPr/>
          <p:nvPr/>
        </p:nvSpPr>
        <p:spPr>
          <a:xfrm>
            <a:off x="4134693" y="3057894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6" name="Google Shape;1366;p34"/>
          <p:cNvSpPr/>
          <p:nvPr/>
        </p:nvSpPr>
        <p:spPr>
          <a:xfrm>
            <a:off x="4660513" y="256135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7" name="Google Shape;1367;p34"/>
          <p:cNvSpPr/>
          <p:nvPr/>
        </p:nvSpPr>
        <p:spPr>
          <a:xfrm>
            <a:off x="4134693" y="207319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68" name="Google Shape;1368;p34"/>
          <p:cNvGrpSpPr/>
          <p:nvPr/>
        </p:nvGrpSpPr>
        <p:grpSpPr>
          <a:xfrm>
            <a:off x="5501429" y="1143999"/>
            <a:ext cx="3489514" cy="1417356"/>
            <a:chOff x="803640" y="3362835"/>
            <a:chExt cx="2059657" cy="1417356"/>
          </a:xfrm>
        </p:grpSpPr>
        <p:sp>
          <p:nvSpPr>
            <p:cNvPr id="1369" name="Google Shape;1369;p34"/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dikehendaki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menghantar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Penyata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Tahunan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/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Sijil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Sakit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asal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/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Dokumen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berkaitan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kepada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JSL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secara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berkala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setiap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kali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sebelum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pertukaran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penempatan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fasiliti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latihan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bagi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tujuan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pengemaskinian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rekod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perkhidmatan</a:t>
              </a:r>
              <a:endParaRPr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0" name="Google Shape;1370;p3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PENYATA CUTI DAN DOKUMEN BERKAITAN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71" name="Google Shape;1371;p34"/>
          <p:cNvGrpSpPr/>
          <p:nvPr/>
        </p:nvGrpSpPr>
        <p:grpSpPr>
          <a:xfrm>
            <a:off x="107505" y="3501005"/>
            <a:ext cx="3605387" cy="1048024"/>
            <a:chOff x="803640" y="3362835"/>
            <a:chExt cx="2059657" cy="1048024"/>
          </a:xfrm>
        </p:grpSpPr>
        <p:sp>
          <p:nvSpPr>
            <p:cNvPr id="1372" name="Google Shape;1372;p34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Sebelum pegawai diluluskan penempatan ke Jawatan Simpanan Latihan, semua urusan perkhidmatan pegawai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masih dibawah tanggungjawab Jabatan asal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3" name="Google Shape;1373;p3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URUSAN PERKHIDMATAN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77" name="Google Shape;1377;p34"/>
          <p:cNvGrpSpPr/>
          <p:nvPr/>
        </p:nvGrpSpPr>
        <p:grpSpPr>
          <a:xfrm>
            <a:off x="107505" y="1416780"/>
            <a:ext cx="3600398" cy="1048024"/>
            <a:chOff x="753136" y="3362835"/>
            <a:chExt cx="2110161" cy="1048024"/>
          </a:xfrm>
        </p:grpSpPr>
        <p:sp>
          <p:nvSpPr>
            <p:cNvPr id="1378" name="Google Shape;1378;p34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perlu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mengemaskini Pengisytiharan Harta melalui HRMIS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sebelum mengikuti latihan bagi mengelakkan urusan Perakuan Kenaikan Pangkat terganggu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9" name="Google Shape;1379;p34"/>
            <p:cNvSpPr txBox="1"/>
            <p:nvPr/>
          </p:nvSpPr>
          <p:spPr>
            <a:xfrm>
              <a:off x="753136" y="3362835"/>
              <a:ext cx="211016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PENGISTYHARAN HARTA HRMIS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380" name="Google Shape;1380;p34"/>
          <p:cNvSpPr txBox="1"/>
          <p:nvPr/>
        </p:nvSpPr>
        <p:spPr>
          <a:xfrm>
            <a:off x="3840392" y="266899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3600" b="1">
              <a:solidFill>
                <a:schemeClr val="accent4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1" name="Google Shape;1381;p34"/>
          <p:cNvSpPr txBox="1"/>
          <p:nvPr/>
        </p:nvSpPr>
        <p:spPr>
          <a:xfrm>
            <a:off x="4782695" y="266899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  <a:endParaRPr sz="3600" b="1">
              <a:solidFill>
                <a:schemeClr val="accent3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2" name="Google Shape;1382;p34"/>
          <p:cNvSpPr txBox="1"/>
          <p:nvPr/>
        </p:nvSpPr>
        <p:spPr>
          <a:xfrm>
            <a:off x="4282672" y="3138619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3600" b="1">
              <a:solidFill>
                <a:schemeClr val="accent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3" name="Google Shape;1383;p34"/>
          <p:cNvSpPr txBox="1"/>
          <p:nvPr/>
        </p:nvSpPr>
        <p:spPr>
          <a:xfrm>
            <a:off x="4282672" y="2202748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3600" b="1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84" name="Google Shape;1384;p34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85" name="Google Shape;1385;p34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86" name="Google Shape;1386;p34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25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1" name="Google Shape;1374;p34"/>
          <p:cNvGrpSpPr/>
          <p:nvPr/>
        </p:nvGrpSpPr>
        <p:grpSpPr>
          <a:xfrm>
            <a:off x="5293848" y="3712943"/>
            <a:ext cx="3572840" cy="1232649"/>
            <a:chOff x="803640" y="3362835"/>
            <a:chExt cx="2061961" cy="1232649"/>
          </a:xfrm>
        </p:grpSpPr>
        <p:sp>
          <p:nvSpPr>
            <p:cNvPr id="32" name="Google Shape;1375;p34"/>
            <p:cNvSpPr txBox="1"/>
            <p:nvPr/>
          </p:nvSpPr>
          <p:spPr>
            <a:xfrm>
              <a:off x="803640" y="3579862"/>
              <a:ext cx="2059657" cy="1015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>
                <a:buSzPts val="1200"/>
              </a:pP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perlu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memastikan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elaun-elaun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berkelayakan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bagi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mengelakkan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kutipan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secara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sekali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gus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diselaras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mengikut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tarikh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memulakan</a:t>
              </a:r>
              <a:r>
                <a:rPr lang="en-US" sz="1200" b="1" dirty="0">
                  <a:solidFill>
                    <a:srgbClr val="3F3F3F"/>
                  </a:solidFill>
                </a:rPr>
                <a:t> Latihan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elaun-elaun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yang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tidak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berkelayakan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. </a:t>
              </a:r>
              <a:endParaRPr lang="en-US" sz="1200" dirty="0"/>
            </a:p>
          </p:txBody>
        </p:sp>
        <p:sp>
          <p:nvSpPr>
            <p:cNvPr id="33" name="Google Shape;1376;p34"/>
            <p:cNvSpPr txBox="1"/>
            <p:nvPr/>
          </p:nvSpPr>
          <p:spPr>
            <a:xfrm>
              <a:off x="803640" y="3362835"/>
              <a:ext cx="206196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PELARASAN ELAUN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33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TANGGUNGJAWAB PEGAWAI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8" name="Google Shape;1328;p33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SUBKEPAKARAN</a:t>
            </a:r>
            <a:endParaRPr i="1"/>
          </a:p>
        </p:txBody>
      </p:sp>
      <p:grpSp>
        <p:nvGrpSpPr>
          <p:cNvPr id="1329" name="Google Shape;1329;p33"/>
          <p:cNvGrpSpPr/>
          <p:nvPr/>
        </p:nvGrpSpPr>
        <p:grpSpPr>
          <a:xfrm>
            <a:off x="4631967" y="1755964"/>
            <a:ext cx="1063076" cy="2261485"/>
            <a:chOff x="4630955" y="3880561"/>
            <a:chExt cx="914400" cy="1945207"/>
          </a:xfrm>
        </p:grpSpPr>
        <p:sp>
          <p:nvSpPr>
            <p:cNvPr id="1330" name="Google Shape;1330;p33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1" name="Google Shape;1331;p33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32" name="Google Shape;1332;p33"/>
          <p:cNvGrpSpPr/>
          <p:nvPr/>
        </p:nvGrpSpPr>
        <p:grpSpPr>
          <a:xfrm rot="10800000">
            <a:off x="3442914" y="1275606"/>
            <a:ext cx="1063076" cy="2261485"/>
            <a:chOff x="4630955" y="3880561"/>
            <a:chExt cx="914400" cy="1945207"/>
          </a:xfrm>
        </p:grpSpPr>
        <p:sp>
          <p:nvSpPr>
            <p:cNvPr id="1333" name="Google Shape;1333;p33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4" name="Google Shape;1334;p33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35" name="Google Shape;1335;p33"/>
          <p:cNvGrpSpPr/>
          <p:nvPr/>
        </p:nvGrpSpPr>
        <p:grpSpPr>
          <a:xfrm>
            <a:off x="755576" y="1401136"/>
            <a:ext cx="2533117" cy="1477328"/>
            <a:chOff x="3017859" y="4283314"/>
            <a:chExt cx="1890849" cy="1477328"/>
          </a:xfrm>
        </p:grpSpPr>
        <p:sp>
          <p:nvSpPr>
            <p:cNvPr id="1336" name="Google Shape;1336;p33"/>
            <p:cNvSpPr txBox="1"/>
            <p:nvPr/>
          </p:nvSpPr>
          <p:spPr>
            <a:xfrm>
              <a:off x="3021856" y="4560313"/>
              <a:ext cx="188685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Memaklumkan sebarang perubahan maklumat peribadi seperti : </a:t>
              </a: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Alamat surat-menyurat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No telefon (pegawai dan waris)</a:t>
              </a: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E-mel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7" name="Google Shape;1337;p33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MAKLUMAT PERIBADI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38" name="Google Shape;1338;p33"/>
          <p:cNvGrpSpPr/>
          <p:nvPr/>
        </p:nvGrpSpPr>
        <p:grpSpPr>
          <a:xfrm>
            <a:off x="5686787" y="2920768"/>
            <a:ext cx="2677133" cy="1107955"/>
            <a:chOff x="3017859" y="4283314"/>
            <a:chExt cx="1890849" cy="1107955"/>
          </a:xfrm>
        </p:grpSpPr>
        <p:sp>
          <p:nvSpPr>
            <p:cNvPr id="1339" name="Google Shape;1339;p33"/>
            <p:cNvSpPr txBox="1"/>
            <p:nvPr/>
          </p:nvSpPr>
          <p:spPr>
            <a:xfrm>
              <a:off x="3021856" y="4560313"/>
              <a:ext cx="1886852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 err="1">
                  <a:solidFill>
                    <a:srgbClr val="3F3F3F"/>
                  </a:solidFill>
                </a:rPr>
                <a:t>Peka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dengan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tarikh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tamat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latihan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</a:rPr>
                <a:t>m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elapor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diri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</a:t>
              </a:r>
              <a:r>
                <a:rPr lang="en-US" sz="1200" dirty="0" err="1">
                  <a:solidFill>
                    <a:srgbClr val="3F3F3F"/>
                  </a:solidFill>
                </a:rPr>
                <a:t>pada</a:t>
              </a:r>
              <a:r>
                <a:rPr lang="en-US" sz="1200" dirty="0">
                  <a:solidFill>
                    <a:srgbClr val="3F3F3F"/>
                  </a:solidFill>
                </a:rPr>
                <a:t> Program </a:t>
              </a:r>
              <a:r>
                <a:rPr lang="en-US" sz="1200" dirty="0" err="1">
                  <a:solidFill>
                    <a:srgbClr val="3F3F3F"/>
                  </a:solidFill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</a:rPr>
                <a:t> JSL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selepas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tarikh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tamat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Latihan. </a:t>
              </a:r>
              <a:endParaRPr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0" name="Google Shape;1340;p33"/>
            <p:cNvSpPr txBox="1"/>
            <p:nvPr/>
          </p:nvSpPr>
          <p:spPr>
            <a:xfrm>
              <a:off x="3017859" y="4283314"/>
              <a:ext cx="1870812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LAPOR DIRI TAMAT PENGAJIAN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41" name="Google Shape;1341;p33"/>
          <p:cNvGrpSpPr/>
          <p:nvPr/>
        </p:nvGrpSpPr>
        <p:grpSpPr>
          <a:xfrm>
            <a:off x="5398946" y="1342941"/>
            <a:ext cx="2554224" cy="923330"/>
            <a:chOff x="3017859" y="4283314"/>
            <a:chExt cx="1890849" cy="923330"/>
          </a:xfrm>
        </p:grpSpPr>
        <p:sp>
          <p:nvSpPr>
            <p:cNvPr id="1342" name="Google Shape;1342;p33"/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Menghadiri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mengikuti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latihan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yang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diluluskan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ditetapkan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dengan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penuh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komitmen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jaya</a:t>
              </a:r>
              <a:endParaRPr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3" name="Google Shape;1343;p33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MENGIKUTI LATIHAN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44" name="Google Shape;1344;p33"/>
          <p:cNvGrpSpPr/>
          <p:nvPr/>
        </p:nvGrpSpPr>
        <p:grpSpPr>
          <a:xfrm>
            <a:off x="453539" y="3050909"/>
            <a:ext cx="2835154" cy="1425877"/>
            <a:chOff x="3017859" y="4283314"/>
            <a:chExt cx="2116305" cy="962830"/>
          </a:xfrm>
        </p:grpSpPr>
        <p:sp>
          <p:nvSpPr>
            <p:cNvPr id="1345" name="Google Shape;1345;p33"/>
            <p:cNvSpPr txBox="1"/>
            <p:nvPr/>
          </p:nvSpPr>
          <p:spPr>
            <a:xfrm>
              <a:off x="3021856" y="4560313"/>
              <a:ext cx="2112308" cy="685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Mematuhi arahan dan peraturan yang ditetapkan</a:t>
              </a:r>
              <a:b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b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Perintah Am Bab D : </a:t>
              </a:r>
              <a:b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b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Peraturan-Peraturan Pegawai Awam (Kelakuan dan Tatatertib) 1993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6" name="Google Shape;1346;p33"/>
            <p:cNvSpPr txBox="1"/>
            <p:nvPr/>
          </p:nvSpPr>
          <p:spPr>
            <a:xfrm>
              <a:off x="3017859" y="4283314"/>
              <a:ext cx="2116305" cy="311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PERATURAN-PERATURAN PEGAWAI AWAM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347" name="Google Shape;1347;p33"/>
          <p:cNvSpPr txBox="1"/>
          <p:nvPr/>
        </p:nvSpPr>
        <p:spPr>
          <a:xfrm>
            <a:off x="3851920" y="2488398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3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48" name="Google Shape;1348;p33"/>
          <p:cNvSpPr txBox="1"/>
          <p:nvPr/>
        </p:nvSpPr>
        <p:spPr>
          <a:xfrm>
            <a:off x="4656722" y="2962202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  <a:endParaRPr sz="3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49" name="Google Shape;1349;p33"/>
          <p:cNvSpPr txBox="1"/>
          <p:nvPr/>
        </p:nvSpPr>
        <p:spPr>
          <a:xfrm>
            <a:off x="4656722" y="2164080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3600" b="1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50" name="Google Shape;1350;p33"/>
          <p:cNvSpPr txBox="1"/>
          <p:nvPr/>
        </p:nvSpPr>
        <p:spPr>
          <a:xfrm>
            <a:off x="3851920" y="167813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3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51" name="Google Shape;1351;p33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52" name="Google Shape;1352;p33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3" name="Google Shape;1353;p33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26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9" name="Google Shape;1339;p33"/>
          <p:cNvSpPr txBox="1"/>
          <p:nvPr/>
        </p:nvSpPr>
        <p:spPr>
          <a:xfrm>
            <a:off x="5682055" y="4018972"/>
            <a:ext cx="2671474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</a:rPr>
              <a:t>Sebarang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tempoh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ketidakhadiran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bertugas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selepas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tarikh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tamat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latihan</a:t>
            </a:r>
            <a:r>
              <a:rPr lang="en-US" sz="1200" dirty="0">
                <a:solidFill>
                  <a:srgbClr val="3F3F3F"/>
                </a:solidFill>
              </a:rPr>
              <a:t>  </a:t>
            </a:r>
            <a:r>
              <a:rPr lang="en-US" sz="1200" dirty="0" err="1">
                <a:solidFill>
                  <a:srgbClr val="3F3F3F"/>
                </a:solidFill>
              </a:rPr>
              <a:t>boleh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menyebabkan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penolakan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Cuti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Rehat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atau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dianggap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Cuti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Tanpa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Gaji</a:t>
            </a:r>
            <a:endParaRPr sz="1200" b="1" dirty="0">
              <a:solidFill>
                <a:srgbClr val="3F3F3F"/>
              </a:solidFill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4564" y="123478"/>
            <a:ext cx="9144000" cy="576064"/>
          </a:xfrm>
        </p:spPr>
        <p:txBody>
          <a:bodyPr/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TANGGUNGJAWAB PEGAWAI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212" y="1127300"/>
            <a:ext cx="53248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MEMASTIKAN STATUS MAKLUMAT DI HRMIS “BERINTEGRITI”</a:t>
            </a:r>
            <a:endParaRPr lang="ko-KR" altLang="en-US" sz="13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45930" y="2619027"/>
            <a:ext cx="55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anose="020B0604020202020204" pitchFamily="34" charset="0"/>
              </a:rPr>
              <a:t>B</a:t>
            </a:r>
            <a:endParaRPr lang="ko-KR" altLang="en-US" sz="3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16501" y="2832377"/>
            <a:ext cx="55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endParaRPr lang="ko-KR" altLang="en-US" sz="3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610094" y="771550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1549706"/>
            <a:ext cx="4032447" cy="279965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52" y="1549706"/>
            <a:ext cx="5004048" cy="2768410"/>
          </a:xfrm>
          <a:prstGeom prst="rect">
            <a:avLst/>
          </a:prstGeom>
        </p:spPr>
      </p:pic>
      <p:grpSp>
        <p:nvGrpSpPr>
          <p:cNvPr id="1351" name="Google Shape;1351;p33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52" name="Google Shape;1352;p33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3" name="Google Shape;1353;p33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27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4564" y="123478"/>
            <a:ext cx="9144000" cy="576064"/>
          </a:xfrm>
        </p:spPr>
        <p:txBody>
          <a:bodyPr/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 LATIHAN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1"/>
          </p:nvPr>
        </p:nvSpPr>
        <p:spPr>
          <a:xfrm>
            <a:off x="-4564" y="647001"/>
            <a:ext cx="9144000" cy="288032"/>
          </a:xfrm>
        </p:spPr>
        <p:txBody>
          <a:bodyPr/>
          <a:lstStyle/>
          <a:p>
            <a:r>
              <a:rPr lang="en-MY" i="1" dirty="0"/>
              <a:t>DIREKTORI PEGAWAI JSL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454307" y="876755"/>
            <a:ext cx="2539198" cy="1821710"/>
            <a:chOff x="3390873" y="1004758"/>
            <a:chExt cx="2539198" cy="1821710"/>
          </a:xfrm>
        </p:grpSpPr>
        <p:grpSp>
          <p:nvGrpSpPr>
            <p:cNvPr id="37" name="Google Shape;1399;p35"/>
            <p:cNvGrpSpPr/>
            <p:nvPr/>
          </p:nvGrpSpPr>
          <p:grpSpPr>
            <a:xfrm>
              <a:off x="3390873" y="1922067"/>
              <a:ext cx="2539198" cy="563675"/>
              <a:chOff x="3779911" y="3327771"/>
              <a:chExt cx="1615089" cy="381984"/>
            </a:xfrm>
          </p:grpSpPr>
          <p:sp>
            <p:nvSpPr>
              <p:cNvPr id="41" name="Google Shape;1400;p35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 panose="020B0604020202020204"/>
                  <a:buNone/>
                </a:pPr>
                <a:r>
                  <a:rPr lang="en-US" sz="1400" b="1" dirty="0">
                    <a:solidFill>
                      <a:schemeClr val="dk2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KPSUK</a:t>
                </a:r>
                <a:endParaRPr sz="1400" b="1" dirty="0">
                  <a:solidFill>
                    <a:schemeClr val="dk2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2" name="Google Shape;1401;p35"/>
              <p:cNvSpPr txBox="1"/>
              <p:nvPr/>
            </p:nvSpPr>
            <p:spPr>
              <a:xfrm>
                <a:off x="3810823" y="3460175"/>
                <a:ext cx="1584177" cy="249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/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Nor </a:t>
                </a:r>
                <a:r>
                  <a:rPr lang="en-US" sz="12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Azrin</a:t>
                </a:r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Azrul</a:t>
                </a:r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bin Azizi</a:t>
                </a:r>
              </a:p>
            </p:txBody>
          </p:sp>
        </p:grpSp>
        <p:pic>
          <p:nvPicPr>
            <p:cNvPr id="38" name="Google Shape;1406;p35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4161470" y="1004758"/>
              <a:ext cx="982799" cy="9827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9" name="Google Shape;1410;p35"/>
            <p:cNvSpPr txBox="1"/>
            <p:nvPr/>
          </p:nvSpPr>
          <p:spPr>
            <a:xfrm>
              <a:off x="3666487" y="2395621"/>
              <a:ext cx="1920883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03-8885 0609</a:t>
              </a:r>
              <a:endParaRPr dirty="0">
                <a:solidFill>
                  <a:schemeClr val="tx1"/>
                </a:solidFill>
              </a:endParaRPr>
            </a:p>
            <a:p>
              <a:pPr lvl="0" algn="ctr"/>
              <a:r>
                <a:rPr lang="en-US" sz="1100" dirty="0">
                  <a:ea typeface="Arial" panose="020B0604020202020204"/>
                  <a:cs typeface="Arial" panose="020B0604020202020204"/>
                  <a:sym typeface="Arial" panose="020B0604020202020204"/>
                </a:rPr>
                <a:t> nor.azrin@moh.gov.my</a:t>
              </a:r>
              <a:endParaRPr sz="1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116976" y="2776357"/>
            <a:ext cx="3198654" cy="1910566"/>
            <a:chOff x="1255196" y="1724973"/>
            <a:chExt cx="3198654" cy="1910566"/>
          </a:xfrm>
        </p:grpSpPr>
        <p:grpSp>
          <p:nvGrpSpPr>
            <p:cNvPr id="44" name="Google Shape;1402;p35"/>
            <p:cNvGrpSpPr/>
            <p:nvPr/>
          </p:nvGrpSpPr>
          <p:grpSpPr>
            <a:xfrm>
              <a:off x="1255196" y="2628414"/>
              <a:ext cx="3198654" cy="755225"/>
              <a:chOff x="2765130" y="3327771"/>
              <a:chExt cx="3518524" cy="511792"/>
            </a:xfrm>
          </p:grpSpPr>
          <p:sp>
            <p:nvSpPr>
              <p:cNvPr id="47" name="Google Shape;1403;p35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 panose="020B0604020202020204"/>
                  <a:buNone/>
                </a:pPr>
                <a:r>
                  <a:rPr lang="en-US" sz="1400" b="1" dirty="0">
                    <a:solidFill>
                      <a:schemeClr val="dk2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PSUK</a:t>
                </a:r>
                <a:endParaRPr sz="1400" b="1" dirty="0">
                  <a:solidFill>
                    <a:schemeClr val="dk2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" name="Google Shape;1404;p35"/>
              <p:cNvSpPr txBox="1"/>
              <p:nvPr/>
            </p:nvSpPr>
            <p:spPr>
              <a:xfrm>
                <a:off x="2765130" y="3547565"/>
                <a:ext cx="3518524" cy="291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/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Muhammad </a:t>
                </a:r>
                <a:r>
                  <a:rPr lang="en-US" sz="12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Affan</a:t>
                </a:r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bin Abd </a:t>
                </a:r>
                <a:r>
                  <a:rPr lang="en-US" sz="12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Shahadan</a:t>
                </a:r>
                <a:b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endParaRPr lang="en-US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5" name="Google Shape;1405;p35"/>
            <p:cNvSpPr txBox="1"/>
            <p:nvPr/>
          </p:nvSpPr>
          <p:spPr>
            <a:xfrm>
              <a:off x="1833726" y="3204692"/>
              <a:ext cx="2249399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03-8885 0627</a:t>
              </a:r>
              <a:endParaRPr dirty="0">
                <a:solidFill>
                  <a:schemeClr val="tx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muhammadaffan@moh.gov.my</a:t>
              </a:r>
              <a:endParaRPr sz="1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46" name="Google Shape;1407;p35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2394447" y="1724973"/>
              <a:ext cx="982799" cy="9827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49" name="Group 48"/>
          <p:cNvGrpSpPr/>
          <p:nvPr/>
        </p:nvGrpSpPr>
        <p:grpSpPr>
          <a:xfrm>
            <a:off x="6542230" y="2772635"/>
            <a:ext cx="2249399" cy="1973001"/>
            <a:chOff x="5156774" y="1711616"/>
            <a:chExt cx="2249399" cy="1973001"/>
          </a:xfrm>
        </p:grpSpPr>
        <p:grpSp>
          <p:nvGrpSpPr>
            <p:cNvPr id="50" name="Google Shape;1396;p35"/>
            <p:cNvGrpSpPr/>
            <p:nvPr/>
          </p:nvGrpSpPr>
          <p:grpSpPr>
            <a:xfrm>
              <a:off x="5156774" y="2628419"/>
              <a:ext cx="2187042" cy="632810"/>
              <a:chOff x="3452854" y="3327771"/>
              <a:chExt cx="2405750" cy="428835"/>
            </a:xfrm>
          </p:grpSpPr>
          <p:sp>
            <p:nvSpPr>
              <p:cNvPr id="53" name="Google Shape;1397;p35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 panose="020B0604020202020204"/>
                  <a:buNone/>
                </a:pPr>
                <a:r>
                  <a:rPr lang="en-US" sz="1400" b="1">
                    <a:solidFill>
                      <a:schemeClr val="dk2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PPTT</a:t>
                </a:r>
                <a:endParaRPr sz="1400" b="1">
                  <a:solidFill>
                    <a:schemeClr val="dk2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4" name="Google Shape;1398;p35"/>
              <p:cNvSpPr txBox="1"/>
              <p:nvPr/>
            </p:nvSpPr>
            <p:spPr>
              <a:xfrm>
                <a:off x="3452854" y="3507026"/>
                <a:ext cx="2405750" cy="249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rial" panose="020B0604020202020204"/>
                  <a:buNone/>
                </a:pPr>
                <a:r>
                  <a:rPr lang="en-US" sz="1200" b="1" dirty="0" err="1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Rosli</a:t>
                </a:r>
                <a:r>
                  <a:rPr lang="en-US" sz="1200" b="1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bin Mohamed</a:t>
                </a:r>
              </a:p>
            </p:txBody>
          </p:sp>
        </p:grpSp>
        <p:pic>
          <p:nvPicPr>
            <p:cNvPr id="51" name="Google Shape;1408;p35"/>
            <p:cNvPicPr preferRelativeResize="0"/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5713653" y="1711616"/>
              <a:ext cx="982799" cy="9827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2" name="Google Shape;1411;p35"/>
            <p:cNvSpPr txBox="1"/>
            <p:nvPr/>
          </p:nvSpPr>
          <p:spPr>
            <a:xfrm>
              <a:off x="5156774" y="3253770"/>
              <a:ext cx="2249399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03-8885 0631</a:t>
              </a:r>
              <a:endParaRPr dirty="0">
                <a:solidFill>
                  <a:schemeClr val="tx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rosli.mohamed@moh.gov.my</a:t>
              </a:r>
              <a:endParaRPr sz="1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53055" y="2772635"/>
            <a:ext cx="2187042" cy="1936573"/>
            <a:chOff x="5077700" y="1711616"/>
            <a:chExt cx="2187042" cy="1936573"/>
          </a:xfrm>
        </p:grpSpPr>
        <p:grpSp>
          <p:nvGrpSpPr>
            <p:cNvPr id="64" name="Google Shape;1396;p35"/>
            <p:cNvGrpSpPr/>
            <p:nvPr/>
          </p:nvGrpSpPr>
          <p:grpSpPr>
            <a:xfrm>
              <a:off x="5077700" y="2628419"/>
              <a:ext cx="2187042" cy="632810"/>
              <a:chOff x="3365872" y="3327771"/>
              <a:chExt cx="2405750" cy="428835"/>
            </a:xfrm>
          </p:grpSpPr>
          <p:sp>
            <p:nvSpPr>
              <p:cNvPr id="68" name="Google Shape;1397;p35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 panose="020B0604020202020204"/>
                  <a:buNone/>
                </a:pPr>
                <a:r>
                  <a:rPr lang="en-US" sz="1400" b="1" dirty="0">
                    <a:solidFill>
                      <a:schemeClr val="dk2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PPTK</a:t>
                </a:r>
                <a:endParaRPr sz="1400" b="1" dirty="0">
                  <a:solidFill>
                    <a:schemeClr val="dk2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9" name="Google Shape;1398;p35"/>
              <p:cNvSpPr txBox="1"/>
              <p:nvPr/>
            </p:nvSpPr>
            <p:spPr>
              <a:xfrm>
                <a:off x="3365872" y="3507026"/>
                <a:ext cx="2405750" cy="249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rial" panose="020B0604020202020204"/>
                  <a:buNone/>
                </a:pPr>
                <a:r>
                  <a:rPr lang="en-US" sz="1200" b="1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KOSONG</a:t>
                </a:r>
              </a:p>
            </p:txBody>
          </p:sp>
        </p:grpSp>
        <p:pic>
          <p:nvPicPr>
            <p:cNvPr id="66" name="Google Shape;1408;p35"/>
            <p:cNvPicPr preferRelativeResize="0"/>
            <p:nvPr/>
          </p:nvPicPr>
          <p:blipFill rotWithShape="1">
            <a:blip r:embed="rId4"/>
            <a:srcRect/>
            <a:stretch>
              <a:fillRect/>
            </a:stretch>
          </p:blipFill>
          <p:spPr>
            <a:xfrm>
              <a:off x="5713653" y="1711616"/>
              <a:ext cx="982799" cy="9827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67" name="Google Shape;1411;p35"/>
            <p:cNvSpPr txBox="1"/>
            <p:nvPr/>
          </p:nvSpPr>
          <p:spPr>
            <a:xfrm>
              <a:off x="5251341" y="3217302"/>
              <a:ext cx="1907422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03-8885 0600 </a:t>
              </a:r>
              <a:r>
                <a:rPr lang="en-US" sz="1100" dirty="0" err="1">
                  <a:solidFill>
                    <a:schemeClr val="tx1"/>
                  </a:solidFill>
                  <a:sym typeface="Arial" panose="020B0604020202020204"/>
                </a:rPr>
                <a:t>ext</a:t>
              </a: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 6228</a:t>
              </a:r>
              <a:endParaRPr dirty="0">
                <a:solidFill>
                  <a:schemeClr val="tx1"/>
                </a:solidFill>
              </a:endParaRPr>
            </a:p>
            <a:p>
              <a:pPr lvl="0" algn="ctr"/>
              <a:r>
                <a:rPr lang="en-US" sz="1100" dirty="0">
                  <a:ea typeface="Arial" panose="020B0604020202020204"/>
                  <a:cs typeface="Arial" panose="020B0604020202020204"/>
                  <a:sym typeface="Arial" panose="020B0604020202020204"/>
                </a:rPr>
                <a:t>@moh.gov.my</a:t>
              </a:r>
              <a:endParaRPr sz="1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51" name="Google Shape;1351;p33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52" name="Google Shape;1352;p33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3" name="Google Shape;1353;p33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28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 LATIHAN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 Placeholder 39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MY" i="1" dirty="0"/>
              <a:t>DIREKTORI PEGAWAI JSL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-348517" y="2534362"/>
            <a:ext cx="2733868" cy="1323090"/>
            <a:chOff x="4711105" y="2643760"/>
            <a:chExt cx="2733868" cy="1172248"/>
          </a:xfrm>
        </p:grpSpPr>
        <p:grpSp>
          <p:nvGrpSpPr>
            <p:cNvPr id="30" name="Group 29"/>
            <p:cNvGrpSpPr/>
            <p:nvPr/>
          </p:nvGrpSpPr>
          <p:grpSpPr>
            <a:xfrm>
              <a:off x="4711105" y="2643760"/>
              <a:ext cx="2733868" cy="641884"/>
              <a:chOff x="1160616" y="3327771"/>
              <a:chExt cx="3007259" cy="434984"/>
            </a:xfrm>
            <a:noFill/>
          </p:grpSpPr>
          <p:sp>
            <p:nvSpPr>
              <p:cNvPr id="33" name="Text Placeholder 17"/>
              <p:cNvSpPr txBox="1"/>
              <p:nvPr/>
            </p:nvSpPr>
            <p:spPr>
              <a:xfrm>
                <a:off x="1989539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b="1" dirty="0">
                    <a:cs typeface="Arial" panose="020B0604020202020204" pitchFamily="34" charset="0"/>
                  </a:rPr>
                  <a:t>PT(J) 4</a:t>
                </a:r>
              </a:p>
            </p:txBody>
          </p:sp>
          <p:sp>
            <p:nvSpPr>
              <p:cNvPr id="34" name="Text Placeholder 18"/>
              <p:cNvSpPr txBox="1"/>
              <p:nvPr/>
            </p:nvSpPr>
            <p:spPr>
              <a:xfrm>
                <a:off x="1160616" y="3513175"/>
                <a:ext cx="3007259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200" b="1" dirty="0">
                    <a:cs typeface="Arial" panose="020B0604020202020204" pitchFamily="34" charset="0"/>
                  </a:rPr>
                  <a:t>Rosminah binti Tamit</a:t>
                </a:r>
              </a:p>
              <a:p>
                <a:pPr marL="0" indent="0" algn="ctr">
                  <a:buNone/>
                </a:pPr>
                <a:r>
                  <a:rPr lang="en-US" sz="1200" b="1" dirty="0">
                    <a:cs typeface="Arial" panose="020B0604020202020204" pitchFamily="34" charset="0"/>
                  </a:rPr>
                  <a:t>( N - S  ) ( X - Z )</a:t>
                </a: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4916534" y="3285471"/>
              <a:ext cx="2321947" cy="53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cs typeface="Arial" panose="020B0604020202020204" pitchFamily="34" charset="0"/>
                </a:rPr>
                <a:t>03-88850752</a:t>
              </a:r>
              <a:endParaRPr lang="en-US" altLang="ko-KR" sz="1100" dirty="0">
                <a:cs typeface="Arial" panose="020B0604020202020204" pitchFamily="34" charset="0"/>
                <a:hlinkClick r:id="rId2"/>
              </a:endParaRPr>
            </a:p>
            <a:p>
              <a:pPr algn="ctr"/>
              <a:r>
                <a:rPr lang="en-US" altLang="ko-KR" sz="1100" dirty="0">
                  <a:cs typeface="Arial" panose="020B0604020202020204" pitchFamily="34" charset="0"/>
                </a:rPr>
                <a:t>rosminah_tamit@moh.gov.my</a:t>
              </a:r>
            </a:p>
            <a:p>
              <a:pPr algn="ctr"/>
              <a:endParaRPr lang="ko-KR" altLang="en-US" sz="1100" dirty="0">
                <a:cs typeface="Arial" panose="020B0604020202020204" pitchFamily="34" charset="0"/>
              </a:endParaRPr>
            </a:p>
          </p:txBody>
        </p:sp>
      </p:grpSp>
      <p:pic>
        <p:nvPicPr>
          <p:cNvPr id="61" name="Google Shape;1407;p3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33802" y="1551596"/>
            <a:ext cx="982799" cy="98279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grpSp>
        <p:nvGrpSpPr>
          <p:cNvPr id="22" name="Group 21"/>
          <p:cNvGrpSpPr/>
          <p:nvPr/>
        </p:nvGrpSpPr>
        <p:grpSpPr>
          <a:xfrm>
            <a:off x="1798346" y="2523415"/>
            <a:ext cx="2733868" cy="1633631"/>
            <a:chOff x="3370535" y="2643760"/>
            <a:chExt cx="2733868" cy="1447385"/>
          </a:xfrm>
        </p:grpSpPr>
        <p:grpSp>
          <p:nvGrpSpPr>
            <p:cNvPr id="23" name="Group 22"/>
            <p:cNvGrpSpPr/>
            <p:nvPr/>
          </p:nvGrpSpPr>
          <p:grpSpPr>
            <a:xfrm>
              <a:off x="3370535" y="2643760"/>
              <a:ext cx="2733868" cy="736379"/>
              <a:chOff x="-314013" y="3327771"/>
              <a:chExt cx="3007259" cy="499020"/>
            </a:xfrm>
            <a:noFill/>
          </p:grpSpPr>
          <p:sp>
            <p:nvSpPr>
              <p:cNvPr id="25" name="Text Placeholder 17"/>
              <p:cNvSpPr txBox="1"/>
              <p:nvPr/>
            </p:nvSpPr>
            <p:spPr>
              <a:xfrm>
                <a:off x="5142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b="1" dirty="0">
                    <a:cs typeface="Arial" panose="020B0604020202020204" pitchFamily="34" charset="0"/>
                  </a:rPr>
                  <a:t>PT(J) 8</a:t>
                </a:r>
              </a:p>
            </p:txBody>
          </p:sp>
          <p:sp>
            <p:nvSpPr>
              <p:cNvPr id="26" name="Text Placeholder 18"/>
              <p:cNvSpPr txBox="1"/>
              <p:nvPr/>
            </p:nvSpPr>
            <p:spPr>
              <a:xfrm>
                <a:off x="-314013" y="3577211"/>
                <a:ext cx="3007259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200" b="1" dirty="0">
                    <a:cs typeface="Arial" panose="020B0604020202020204" pitchFamily="34" charset="0"/>
                  </a:rPr>
                  <a:t>Wan Nornadhira</a:t>
                </a:r>
              </a:p>
              <a:p>
                <a:pPr marL="0" indent="0" algn="ctr">
                  <a:buNone/>
                </a:pPr>
                <a:r>
                  <a:rPr lang="en-US" sz="1200" b="1" dirty="0">
                    <a:cs typeface="Arial" panose="020B0604020202020204" pitchFamily="34" charset="0"/>
                  </a:rPr>
                  <a:t>binti Abdul Halim</a:t>
                </a:r>
              </a:p>
              <a:p>
                <a:pPr marL="0" indent="0" algn="ctr">
                  <a:buNone/>
                </a:pPr>
                <a:r>
                  <a:rPr lang="en-US" sz="1200" b="1" dirty="0">
                    <a:cs typeface="Arial" panose="020B0604020202020204" pitchFamily="34" charset="0"/>
                  </a:rPr>
                  <a:t>( A - G )</a:t>
                </a: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3576049" y="3560608"/>
              <a:ext cx="2321947" cy="53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cs typeface="Arial" panose="020B0604020202020204" pitchFamily="34" charset="0"/>
                </a:rPr>
                <a:t>03-88850600 </a:t>
              </a:r>
              <a:r>
                <a:rPr lang="en-US" altLang="ko-KR" sz="1100" dirty="0" err="1">
                  <a:cs typeface="Arial" panose="020B0604020202020204" pitchFamily="34" charset="0"/>
                </a:rPr>
                <a:t>ext</a:t>
              </a:r>
              <a:r>
                <a:rPr lang="en-US" altLang="ko-KR" sz="1100" dirty="0">
                  <a:cs typeface="Arial" panose="020B0604020202020204" pitchFamily="34" charset="0"/>
                </a:rPr>
                <a:t> 6205</a:t>
              </a:r>
              <a:endParaRPr lang="en-US" altLang="ko-KR" sz="1100" dirty="0">
                <a:cs typeface="Arial" panose="020B0604020202020204" pitchFamily="34" charset="0"/>
                <a:hlinkClick r:id="rId2"/>
              </a:endParaRPr>
            </a:p>
            <a:p>
              <a:pPr algn="ctr"/>
              <a:r>
                <a:rPr lang="en-US" altLang="ko-KR" sz="1100" dirty="0">
                  <a:cs typeface="Arial" panose="020B0604020202020204" pitchFamily="34" charset="0"/>
                </a:rPr>
                <a:t>w.nadhira@moh.gov.my</a:t>
              </a:r>
            </a:p>
            <a:p>
              <a:pPr algn="ctr"/>
              <a:endParaRPr lang="ko-KR" altLang="en-US" sz="1100" dirty="0">
                <a:cs typeface="Arial" panose="020B0604020202020204" pitchFamily="34" charset="0"/>
              </a:endParaRPr>
            </a:p>
          </p:txBody>
        </p:sp>
      </p:grpSp>
      <p:pic>
        <p:nvPicPr>
          <p:cNvPr id="27" name="Google Shape;1407;p3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2780115" y="1637804"/>
            <a:ext cx="982799" cy="98279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3" name="Text Placeholder 17"/>
          <p:cNvSpPr txBox="1"/>
          <p:nvPr/>
        </p:nvSpPr>
        <p:spPr>
          <a:xfrm>
            <a:off x="4779032" y="2507692"/>
            <a:ext cx="1440159" cy="4098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cs typeface="Arial" panose="020B0604020202020204" pitchFamily="34" charset="0"/>
              </a:rPr>
              <a:t>PT(J) 9</a:t>
            </a:r>
          </a:p>
        </p:txBody>
      </p:sp>
      <p:sp>
        <p:nvSpPr>
          <p:cNvPr id="4" name="Text Placeholder 18"/>
          <p:cNvSpPr txBox="1"/>
          <p:nvPr/>
        </p:nvSpPr>
        <p:spPr>
          <a:xfrm>
            <a:off x="4025467" y="2816488"/>
            <a:ext cx="2733868" cy="415684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 err="1">
                <a:cs typeface="Arial" panose="020B0604020202020204" pitchFamily="34" charset="0"/>
              </a:rPr>
              <a:t>Fatma</a:t>
            </a:r>
            <a:r>
              <a:rPr lang="en-US" sz="1200" b="1" dirty="0">
                <a:cs typeface="Arial" panose="020B0604020202020204" pitchFamily="34" charset="0"/>
              </a:rPr>
              <a:t> </a:t>
            </a:r>
            <a:r>
              <a:rPr lang="en-US" sz="1200" b="1" dirty="0" err="1">
                <a:cs typeface="Arial" panose="020B0604020202020204" pitchFamily="34" charset="0"/>
              </a:rPr>
              <a:t>Zuhra</a:t>
            </a:r>
            <a:r>
              <a:rPr lang="en-US" sz="1200" b="1" dirty="0">
                <a:cs typeface="Arial" panose="020B0604020202020204" pitchFamily="34" charset="0"/>
              </a:rPr>
              <a:t> </a:t>
            </a:r>
            <a:r>
              <a:rPr lang="en-US" sz="1200" b="1" dirty="0" err="1">
                <a:cs typeface="Arial" panose="020B0604020202020204" pitchFamily="34" charset="0"/>
              </a:rPr>
              <a:t>binti</a:t>
            </a:r>
            <a:r>
              <a:rPr lang="en-US" sz="1200" b="1" dirty="0">
                <a:cs typeface="Arial" panose="020B0604020202020204" pitchFamily="34" charset="0"/>
              </a:rPr>
              <a:t> Ahmad</a:t>
            </a:r>
          </a:p>
          <a:p>
            <a:pPr marL="0" indent="0" algn="ctr">
              <a:buNone/>
            </a:pPr>
            <a:r>
              <a:rPr lang="en-US" sz="1200" b="1" dirty="0">
                <a:cs typeface="Arial" panose="020B0604020202020204" pitchFamily="34" charset="0"/>
              </a:rPr>
              <a:t>( K - M  )</a:t>
            </a:r>
          </a:p>
        </p:txBody>
      </p:sp>
      <p:sp>
        <p:nvSpPr>
          <p:cNvPr id="5" name="TextBox 31"/>
          <p:cNvSpPr txBox="1"/>
          <p:nvPr/>
        </p:nvSpPr>
        <p:spPr>
          <a:xfrm>
            <a:off x="4104427" y="3231977"/>
            <a:ext cx="23219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cs typeface="Arial" panose="020B0604020202020204" pitchFamily="34" charset="0"/>
              </a:rPr>
              <a:t>03-88850600 </a:t>
            </a:r>
            <a:r>
              <a:rPr lang="en-US" altLang="ko-KR" sz="1100" dirty="0" err="1">
                <a:cs typeface="Arial" panose="020B0604020202020204" pitchFamily="34" charset="0"/>
              </a:rPr>
              <a:t>ext</a:t>
            </a:r>
            <a:r>
              <a:rPr lang="en-US" altLang="ko-KR" sz="1100" dirty="0">
                <a:cs typeface="Arial" panose="020B0604020202020204" pitchFamily="34" charset="0"/>
              </a:rPr>
              <a:t> 6268</a:t>
            </a:r>
            <a:endParaRPr lang="en-US" altLang="ko-KR" sz="1100" dirty="0">
              <a:cs typeface="Arial" panose="020B0604020202020204" pitchFamily="34" charset="0"/>
              <a:hlinkClick r:id="rId2"/>
            </a:endParaRPr>
          </a:p>
          <a:p>
            <a:pPr algn="ctr"/>
            <a:r>
              <a:rPr lang="en-US" altLang="ko-KR" sz="1100" dirty="0">
                <a:cs typeface="Arial" panose="020B0604020202020204" pitchFamily="34" charset="0"/>
              </a:rPr>
              <a:t>fatma.zuhra@moh.gov.my</a:t>
            </a:r>
          </a:p>
          <a:p>
            <a:pPr algn="ctr"/>
            <a:endParaRPr lang="ko-KR" altLang="en-US" sz="1100" dirty="0">
              <a:cs typeface="Arial" panose="020B0604020202020204" pitchFamily="34" charset="0"/>
            </a:endParaRPr>
          </a:p>
        </p:txBody>
      </p:sp>
      <p:sp>
        <p:nvSpPr>
          <p:cNvPr id="6" name="Text Placeholder 17"/>
          <p:cNvSpPr txBox="1"/>
          <p:nvPr/>
        </p:nvSpPr>
        <p:spPr>
          <a:xfrm>
            <a:off x="7086000" y="2510715"/>
            <a:ext cx="1440159" cy="4098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cs typeface="Arial" panose="020B0604020202020204" pitchFamily="34" charset="0"/>
              </a:rPr>
              <a:t>PT(J) 12</a:t>
            </a:r>
          </a:p>
        </p:txBody>
      </p:sp>
      <p:sp>
        <p:nvSpPr>
          <p:cNvPr id="7" name="Text Placeholder 18"/>
          <p:cNvSpPr txBox="1"/>
          <p:nvPr/>
        </p:nvSpPr>
        <p:spPr>
          <a:xfrm>
            <a:off x="6332435" y="2819511"/>
            <a:ext cx="2733868" cy="415684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1" dirty="0" err="1">
                <a:cs typeface="Arial" panose="020B0604020202020204" pitchFamily="34" charset="0"/>
              </a:rPr>
              <a:t>Aliffah</a:t>
            </a:r>
            <a:r>
              <a:rPr lang="en-US" sz="1200" b="1" dirty="0">
                <a:cs typeface="Arial" panose="020B0604020202020204" pitchFamily="34" charset="0"/>
              </a:rPr>
              <a:t> </a:t>
            </a:r>
            <a:r>
              <a:rPr lang="en-US" sz="1200" b="1" dirty="0" err="1">
                <a:cs typeface="Arial" panose="020B0604020202020204" pitchFamily="34" charset="0"/>
              </a:rPr>
              <a:t>Salwana</a:t>
            </a:r>
            <a:r>
              <a:rPr lang="en-US" sz="1200" b="1" dirty="0">
                <a:cs typeface="Arial" panose="020B0604020202020204" pitchFamily="34" charset="0"/>
              </a:rPr>
              <a:t> </a:t>
            </a:r>
            <a:r>
              <a:rPr lang="en-US" sz="1200" b="1" dirty="0" err="1">
                <a:cs typeface="Arial" panose="020B0604020202020204" pitchFamily="34" charset="0"/>
              </a:rPr>
              <a:t>binti</a:t>
            </a:r>
            <a:r>
              <a:rPr lang="en-US" sz="1200" b="1" dirty="0">
                <a:cs typeface="Arial" panose="020B0604020202020204" pitchFamily="34" charset="0"/>
              </a:rPr>
              <a:t> Hilmi</a:t>
            </a:r>
          </a:p>
          <a:p>
            <a:pPr marL="0" indent="0" algn="ctr">
              <a:buNone/>
            </a:pPr>
            <a:r>
              <a:rPr lang="en-US" sz="1200" b="1" dirty="0">
                <a:cs typeface="Arial" panose="020B0604020202020204" pitchFamily="34" charset="0"/>
              </a:rPr>
              <a:t>( H - J ) ( T – W )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6538395" y="3178485"/>
            <a:ext cx="2321947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>
                <a:cs typeface="Arial" panose="020B0604020202020204" pitchFamily="34" charset="0"/>
              </a:rPr>
              <a:t>03-88850600 </a:t>
            </a:r>
            <a:r>
              <a:rPr lang="en-US" altLang="ko-KR" sz="1100" dirty="0" err="1">
                <a:cs typeface="Arial" panose="020B0604020202020204" pitchFamily="34" charset="0"/>
              </a:rPr>
              <a:t>ext</a:t>
            </a:r>
            <a:r>
              <a:rPr lang="en-US" altLang="ko-KR" sz="1100" dirty="0">
                <a:cs typeface="Arial" panose="020B0604020202020204" pitchFamily="34" charset="0"/>
              </a:rPr>
              <a:t> 6040</a:t>
            </a:r>
            <a:endParaRPr lang="en-US" altLang="ko-KR" sz="1100" dirty="0">
              <a:cs typeface="Arial" panose="020B0604020202020204" pitchFamily="34" charset="0"/>
              <a:hlinkClick r:id="rId2"/>
            </a:endParaRPr>
          </a:p>
          <a:p>
            <a:pPr algn="ctr"/>
            <a:r>
              <a:rPr lang="en-US" altLang="ko-KR" sz="1100" dirty="0">
                <a:cs typeface="Arial" panose="020B0604020202020204" pitchFamily="34" charset="0"/>
              </a:rPr>
              <a:t>aliffahs@moh.gov.my</a:t>
            </a:r>
          </a:p>
          <a:p>
            <a:pPr algn="ctr"/>
            <a:endParaRPr lang="ko-KR" altLang="en-US" sz="1100" dirty="0">
              <a:cs typeface="Arial" panose="020B0604020202020204" pitchFamily="34" charset="0"/>
            </a:endParaRPr>
          </a:p>
        </p:txBody>
      </p:sp>
      <p:pic>
        <p:nvPicPr>
          <p:cNvPr id="9" name="Google Shape;1407;p35"/>
          <p:cNvPicPr preferRelativeResize="0">
            <a:picLocks noGrp="1" noChangeAspect="1"/>
          </p:cNvPicPr>
          <p:nvPr>
            <p:ph type="pic" idx="2"/>
          </p:nvPr>
        </p:nvPicPr>
        <p:blipFill rotWithShape="1">
          <a:blip r:embed="rId3"/>
          <a:srcRect/>
          <a:stretch>
            <a:fillRect/>
          </a:stretch>
        </p:blipFill>
        <p:spPr>
          <a:xfrm>
            <a:off x="7367270" y="1551305"/>
            <a:ext cx="1006475" cy="10064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10" name="Google Shape;1407;p35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007695" y="1551444"/>
            <a:ext cx="982799" cy="98279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grpSp>
        <p:nvGrpSpPr>
          <p:cNvPr id="1351" name="Google Shape;1351;p33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52" name="Google Shape;1352;p33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3" name="Google Shape;1353;p33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29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p37"/>
          <p:cNvSpPr txBox="1">
            <a:spLocks noGrp="1"/>
          </p:cNvSpPr>
          <p:nvPr>
            <p:ph type="body" idx="1"/>
          </p:nvPr>
        </p:nvSpPr>
        <p:spPr>
          <a:xfrm>
            <a:off x="2699792" y="3829794"/>
            <a:ext cx="3585690" cy="576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/>
              <a:t>TERIMA KASIH</a:t>
            </a:r>
          </a:p>
        </p:txBody>
      </p:sp>
      <p:sp>
        <p:nvSpPr>
          <p:cNvPr id="1426" name="Google Shape;1426;p37"/>
          <p:cNvSpPr txBox="1">
            <a:spLocks noGrp="1"/>
          </p:cNvSpPr>
          <p:nvPr>
            <p:ph type="body" idx="2"/>
          </p:nvPr>
        </p:nvSpPr>
        <p:spPr>
          <a:xfrm>
            <a:off x="2368326" y="4408531"/>
            <a:ext cx="4407346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b="1" dirty="0"/>
              <a:t>JAWATAN SIMPANAN LATIHAN | 23 JULAI 2026</a:t>
            </a:r>
            <a:endParaRPr b="1" dirty="0"/>
          </a:p>
        </p:txBody>
      </p:sp>
      <p:sp>
        <p:nvSpPr>
          <p:cNvPr id="1427" name="Google Shape;1427;p37"/>
          <p:cNvSpPr/>
          <p:nvPr/>
        </p:nvSpPr>
        <p:spPr>
          <a:xfrm>
            <a:off x="4242791" y="1739280"/>
            <a:ext cx="658417" cy="792088"/>
          </a:xfrm>
          <a:custGeom>
            <a:avLst/>
            <a:gdLst/>
            <a:ahLst/>
            <a:cxnLst/>
            <a:rect l="l" t="t" r="r" b="b"/>
            <a:pathLst>
              <a:path w="2671236" h="3213546" extrusionOk="0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F7F7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51" name="Google Shape;1351;p33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52" name="Google Shape;1352;p33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3" name="Google Shape;1353;p33"/>
            <p:cNvSpPr txBox="1"/>
            <p:nvPr/>
          </p:nvSpPr>
          <p:spPr>
            <a:xfrm>
              <a:off x="8748464" y="4808606"/>
              <a:ext cx="354584" cy="2743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30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2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8DFBB"/>
      </a:accent3>
      <a:accent4>
        <a:srgbClr val="9AD3E9"/>
      </a:accent4>
      <a:accent5>
        <a:srgbClr val="576868"/>
      </a:accent5>
      <a:accent6>
        <a:srgbClr val="CBCBCB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2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AD3E9"/>
      </a:accent3>
      <a:accent4>
        <a:srgbClr val="98DFBB"/>
      </a:accent4>
      <a:accent5>
        <a:srgbClr val="CBCBCB"/>
      </a:accent5>
      <a:accent6>
        <a:srgbClr val="576868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2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AD3E9"/>
      </a:accent3>
      <a:accent4>
        <a:srgbClr val="98DFBB"/>
      </a:accent4>
      <a:accent5>
        <a:srgbClr val="CBCBCB"/>
      </a:accent5>
      <a:accent6>
        <a:srgbClr val="576868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2038</Words>
  <Application>Microsoft Office PowerPoint</Application>
  <PresentationFormat>On-screen Show (16:9)</PresentationFormat>
  <Paragraphs>420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Malgun Gothic</vt:lpstr>
      <vt:lpstr>Arial</vt:lpstr>
      <vt:lpstr>Noto Sans Symbols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affanshahadan</cp:lastModifiedBy>
  <cp:revision>45</cp:revision>
  <dcterms:created xsi:type="dcterms:W3CDTF">2016-12-05T23:26:00Z</dcterms:created>
  <dcterms:modified xsi:type="dcterms:W3CDTF">2026-07-22T00:27:40Z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9A2A8C30869447C8837BDC461C819206</vt:lpwstr>
  </property>
  <property fmtid="{D5CDD505-2E9C-101B-9397-08002B2CF9AE}" pid="3" name="KSOProductBuildVer">
    <vt:lpwstr>1033-11.2.0.10328</vt:lpwstr>
  </property>
</Properties>
</file>